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61" r:id="rId2"/>
    <p:sldId id="267" r:id="rId3"/>
    <p:sldId id="269" r:id="rId4"/>
    <p:sldId id="268" r:id="rId5"/>
    <p:sldId id="270" r:id="rId6"/>
    <p:sldId id="271" r:id="rId7"/>
    <p:sldId id="272"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0EA00"/>
    <a:srgbClr val="E7E600"/>
    <a:srgbClr val="FFC000"/>
    <a:srgbClr val="873A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A4ADDA-D40B-4071-BBF7-4C2E5557D8A9}" v="1" dt="2023-07-04T14:38:33.3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417" autoAdjust="0"/>
  </p:normalViewPr>
  <p:slideViewPr>
    <p:cSldViewPr snapToGrid="0">
      <p:cViewPr varScale="1">
        <p:scale>
          <a:sx n="71" d="100"/>
          <a:sy n="71" d="100"/>
        </p:scale>
        <p:origin x="113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alla, Selma" userId="cd627811-8daf-45d6-b32d-0e9da46fbf40" providerId="ADAL" clId="{80A4ADDA-D40B-4071-BBF7-4C2E5557D8A9}"/>
    <pc:docChg chg="undo custSel modSld">
      <pc:chgData name="Abdalla, Selma" userId="cd627811-8daf-45d6-b32d-0e9da46fbf40" providerId="ADAL" clId="{80A4ADDA-D40B-4071-BBF7-4C2E5557D8A9}" dt="2023-07-04T14:39:14.133" v="21" actId="1035"/>
      <pc:docMkLst>
        <pc:docMk/>
      </pc:docMkLst>
      <pc:sldChg chg="addSp delSp modSp mod">
        <pc:chgData name="Abdalla, Selma" userId="cd627811-8daf-45d6-b32d-0e9da46fbf40" providerId="ADAL" clId="{80A4ADDA-D40B-4071-BBF7-4C2E5557D8A9}" dt="2023-07-04T14:39:14.133" v="21" actId="1035"/>
        <pc:sldMkLst>
          <pc:docMk/>
          <pc:sldMk cId="4292874884" sldId="271"/>
        </pc:sldMkLst>
        <pc:spChg chg="add del">
          <ac:chgData name="Abdalla, Selma" userId="cd627811-8daf-45d6-b32d-0e9da46fbf40" providerId="ADAL" clId="{80A4ADDA-D40B-4071-BBF7-4C2E5557D8A9}" dt="2023-07-04T14:38:05.601" v="1" actId="478"/>
          <ac:spMkLst>
            <pc:docMk/>
            <pc:sldMk cId="4292874884" sldId="271"/>
            <ac:spMk id="5" creationId="{A7EB7515-FBE9-9D1B-AB8F-1D8A2F819D68}"/>
          </ac:spMkLst>
        </pc:spChg>
        <pc:spChg chg="del">
          <ac:chgData name="Abdalla, Selma" userId="cd627811-8daf-45d6-b32d-0e9da46fbf40" providerId="ADAL" clId="{80A4ADDA-D40B-4071-BBF7-4C2E5557D8A9}" dt="2023-07-04T14:38:14.863" v="3" actId="478"/>
          <ac:spMkLst>
            <pc:docMk/>
            <pc:sldMk cId="4292874884" sldId="271"/>
            <ac:spMk id="19" creationId="{4FCDD912-FBAB-5EC9-C296-08E5606B13C0}"/>
          </ac:spMkLst>
        </pc:spChg>
        <pc:picChg chg="add mod ord">
          <ac:chgData name="Abdalla, Selma" userId="cd627811-8daf-45d6-b32d-0e9da46fbf40" providerId="ADAL" clId="{80A4ADDA-D40B-4071-BBF7-4C2E5557D8A9}" dt="2023-07-04T14:39:14.133" v="21" actId="1035"/>
          <ac:picMkLst>
            <pc:docMk/>
            <pc:sldMk cId="4292874884" sldId="271"/>
            <ac:picMk id="6" creationId="{FF8A00D5-972D-ED96-AC56-D96C38702CF1}"/>
          </ac:picMkLst>
        </pc:picChg>
        <pc:picChg chg="del">
          <ac:chgData name="Abdalla, Selma" userId="cd627811-8daf-45d6-b32d-0e9da46fbf40" providerId="ADAL" clId="{80A4ADDA-D40B-4071-BBF7-4C2E5557D8A9}" dt="2023-07-04T14:38:14.863" v="3" actId="478"/>
          <ac:picMkLst>
            <pc:docMk/>
            <pc:sldMk cId="4292874884" sldId="271"/>
            <ac:picMk id="9" creationId="{D973BE1F-7C83-801E-5674-DB249D326FF9}"/>
          </ac:picMkLst>
        </pc:picChg>
        <pc:picChg chg="del">
          <ac:chgData name="Abdalla, Selma" userId="cd627811-8daf-45d6-b32d-0e9da46fbf40" providerId="ADAL" clId="{80A4ADDA-D40B-4071-BBF7-4C2E5557D8A9}" dt="2023-07-04T14:38:09.282" v="2" actId="478"/>
          <ac:picMkLst>
            <pc:docMk/>
            <pc:sldMk cId="4292874884" sldId="271"/>
            <ac:picMk id="12" creationId="{A8EDE7E2-3472-8018-71B1-F31365680FCD}"/>
          </ac:picMkLst>
        </pc:picChg>
        <pc:picChg chg="del">
          <ac:chgData name="Abdalla, Selma" userId="cd627811-8daf-45d6-b32d-0e9da46fbf40" providerId="ADAL" clId="{80A4ADDA-D40B-4071-BBF7-4C2E5557D8A9}" dt="2023-07-04T14:38:14.863" v="3" actId="478"/>
          <ac:picMkLst>
            <pc:docMk/>
            <pc:sldMk cId="4292874884" sldId="271"/>
            <ac:picMk id="16" creationId="{69FC28FD-1840-DB88-D307-3265999A8501}"/>
          </ac:picMkLst>
        </pc:picChg>
        <pc:picChg chg="del">
          <ac:chgData name="Abdalla, Selma" userId="cd627811-8daf-45d6-b32d-0e9da46fbf40" providerId="ADAL" clId="{80A4ADDA-D40B-4071-BBF7-4C2E5557D8A9}" dt="2023-07-04T14:38:14.863" v="3" actId="478"/>
          <ac:picMkLst>
            <pc:docMk/>
            <pc:sldMk cId="4292874884" sldId="271"/>
            <ac:picMk id="18" creationId="{A424A0A5-7415-3C20-8119-BA1E9EDA34B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F50A5D-D761-40E6-AECE-A05F63ABDE3D}" type="datetimeFigureOut">
              <a:rPr lang="en-GB" smtClean="0"/>
              <a:t>04/07/2023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48C8D0-D37C-4EF4-A6F7-E8F135F3BBB1}" type="slidenum">
              <a:rPr lang="en-GB" smtClean="0"/>
              <a:t>‹#›</a:t>
            </a:fld>
            <a:endParaRPr lang="en-GB"/>
          </a:p>
        </p:txBody>
      </p:sp>
    </p:spTree>
    <p:extLst>
      <p:ext uri="{BB962C8B-B14F-4D97-AF65-F5344CB8AC3E}">
        <p14:creationId xmlns:p14="http://schemas.microsoft.com/office/powerpoint/2010/main" val="1071620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list=PLm0G6YKL5VxICxsda9-6SoIfmA6SLiVHr&amp;v=x04HrjnespU&amp;embeds_referring_euri=https%3A%2F%2Fhubblecontent.osi.office.net%2F&amp;source_ve_path=Mjg2NjY&amp;feature=emb_logo"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electoralcommission.org.uk/media-centre/young-voters-wales-need-more-support-engage-election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Arial" panose="020B0604020202020204" pitchFamily="34" charset="0"/>
                <a:ea typeface="Calibri" panose="020F0502020204030204" pitchFamily="34" charset="0"/>
              </a:rPr>
              <a:t>Explore the issue of Voter Apathy amongst young people in Wales. Includes exercises to get your learners to think of ways to tackle this.</a:t>
            </a:r>
            <a:endParaRPr lang="en-GB" dirty="0"/>
          </a:p>
        </p:txBody>
      </p:sp>
      <p:sp>
        <p:nvSpPr>
          <p:cNvPr id="4" name="Slide Number Placeholder 3"/>
          <p:cNvSpPr>
            <a:spLocks noGrp="1"/>
          </p:cNvSpPr>
          <p:nvPr>
            <p:ph type="sldNum" sz="quarter" idx="5"/>
          </p:nvPr>
        </p:nvSpPr>
        <p:spPr/>
        <p:txBody>
          <a:bodyPr/>
          <a:lstStyle/>
          <a:p>
            <a:fld id="{E348C8D0-D37C-4EF4-A6F7-E8F135F3BBB1}" type="slidenum">
              <a:rPr lang="en-GB" smtClean="0"/>
              <a:t>1</a:t>
            </a:fld>
            <a:endParaRPr lang="en-GB"/>
          </a:p>
        </p:txBody>
      </p:sp>
    </p:spTree>
    <p:extLst>
      <p:ext uri="{BB962C8B-B14F-4D97-AF65-F5344CB8AC3E}">
        <p14:creationId xmlns:p14="http://schemas.microsoft.com/office/powerpoint/2010/main" val="382223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this exercise to help students gain some real knowledge of how involved with politics/ democracy they and their peers are. </a:t>
            </a:r>
          </a:p>
        </p:txBody>
      </p:sp>
      <p:sp>
        <p:nvSpPr>
          <p:cNvPr id="4" name="Slide Number Placeholder 3"/>
          <p:cNvSpPr>
            <a:spLocks noGrp="1"/>
          </p:cNvSpPr>
          <p:nvPr>
            <p:ph type="sldNum" sz="quarter" idx="5"/>
          </p:nvPr>
        </p:nvSpPr>
        <p:spPr/>
        <p:txBody>
          <a:bodyPr/>
          <a:lstStyle/>
          <a:p>
            <a:fld id="{E348C8D0-D37C-4EF4-A6F7-E8F135F3BBB1}" type="slidenum">
              <a:rPr lang="en-GB" smtClean="0"/>
              <a:t>2</a:t>
            </a:fld>
            <a:endParaRPr lang="en-GB"/>
          </a:p>
        </p:txBody>
      </p:sp>
    </p:spTree>
    <p:extLst>
      <p:ext uri="{BB962C8B-B14F-4D97-AF65-F5344CB8AC3E}">
        <p14:creationId xmlns:p14="http://schemas.microsoft.com/office/powerpoint/2010/main" val="3619813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Initially play the video to help pupils understand what campaigning and canvassing mean in a run up to an election. Then ask them the question on the screen, if they have ever come across a political campaign what did they think of it? (Please note: the video on this slide explores political campaigning in further detail in comparison to the video on Lesson 2).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External link to video incorporated in this slide: </a:t>
            </a:r>
            <a:r>
              <a:rPr lang="en-GB" dirty="0">
                <a:hlinkClick r:id="rId3"/>
              </a:rPr>
              <a:t>Welcome to Your Vote - Political Campaigning in Wales- Full Video - YouTube</a:t>
            </a:r>
            <a:endParaRPr lang="en-GB" dirty="0"/>
          </a:p>
        </p:txBody>
      </p:sp>
      <p:sp>
        <p:nvSpPr>
          <p:cNvPr id="4" name="Slide Number Placeholder 3"/>
          <p:cNvSpPr>
            <a:spLocks noGrp="1"/>
          </p:cNvSpPr>
          <p:nvPr>
            <p:ph type="sldNum" sz="quarter" idx="5"/>
          </p:nvPr>
        </p:nvSpPr>
        <p:spPr/>
        <p:txBody>
          <a:bodyPr/>
          <a:lstStyle/>
          <a:p>
            <a:fld id="{E348C8D0-D37C-4EF4-A6F7-E8F135F3BBB1}" type="slidenum">
              <a:rPr lang="en-GB" smtClean="0"/>
              <a:t>3</a:t>
            </a:fld>
            <a:endParaRPr lang="en-GB"/>
          </a:p>
        </p:txBody>
      </p:sp>
    </p:spTree>
    <p:extLst>
      <p:ext uri="{BB962C8B-B14F-4D97-AF65-F5344CB8AC3E}">
        <p14:creationId xmlns:p14="http://schemas.microsoft.com/office/powerpoint/2010/main" val="3270530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3057"/>
                </a:solidFill>
                <a:effectLst/>
                <a:latin typeface="Swis721LtBTW05-Medium"/>
              </a:rPr>
              <a:t>After discussing the information on the screen, pupils will work to develop their own campaign aiming to get young people in their school to register to vote. Use the exercise on the next slide to allow pupils the chance to do their own research amongst their peers to find out what are the barriers young people face when wanting to take part in democracy.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03057"/>
              </a:solidFill>
              <a:effectLst/>
              <a:latin typeface="Swis721LtBTW05-Mediu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3057"/>
                </a:solidFill>
                <a:effectLst/>
                <a:latin typeface="Swis721LtBTW05-Medium"/>
              </a:rPr>
              <a:t>Source to information on the screen: Electoral Commission: Feedback gathered for the Commission’s post-poll report on the Welsh local government elections in 2022 found a lack of motivation to engage in elections amongst young people. Reasons given included not knowing enough about candidates, parties and the democratic process in general. Link: </a:t>
            </a:r>
            <a:r>
              <a:rPr lang="en-GB" dirty="0">
                <a:hlinkClick r:id="rId3"/>
              </a:rPr>
              <a:t>Young voters in Wales need more support to engage in elections | Electoral Commission</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E348C8D0-D37C-4EF4-A6F7-E8F135F3BBB1}" type="slidenum">
              <a:rPr lang="en-GB" smtClean="0"/>
              <a:t>4</a:t>
            </a:fld>
            <a:endParaRPr lang="en-GB"/>
          </a:p>
        </p:txBody>
      </p:sp>
    </p:spTree>
    <p:extLst>
      <p:ext uri="{BB962C8B-B14F-4D97-AF65-F5344CB8AC3E}">
        <p14:creationId xmlns:p14="http://schemas.microsoft.com/office/powerpoint/2010/main" val="2128131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students to freely interview each other and to gather their own individual research before grouping up to develop a campaign to encourage their peers within their school to register and vote in elections. </a:t>
            </a:r>
          </a:p>
        </p:txBody>
      </p:sp>
      <p:sp>
        <p:nvSpPr>
          <p:cNvPr id="4" name="Slide Number Placeholder 3"/>
          <p:cNvSpPr>
            <a:spLocks noGrp="1"/>
          </p:cNvSpPr>
          <p:nvPr>
            <p:ph type="sldNum" sz="quarter" idx="5"/>
          </p:nvPr>
        </p:nvSpPr>
        <p:spPr/>
        <p:txBody>
          <a:bodyPr/>
          <a:lstStyle/>
          <a:p>
            <a:fld id="{E348C8D0-D37C-4EF4-A6F7-E8F135F3BBB1}" type="slidenum">
              <a:rPr lang="en-GB" smtClean="0"/>
              <a:t>5</a:t>
            </a:fld>
            <a:endParaRPr lang="en-GB"/>
          </a:p>
        </p:txBody>
      </p:sp>
    </p:spTree>
    <p:extLst>
      <p:ext uri="{BB962C8B-B14F-4D97-AF65-F5344CB8AC3E}">
        <p14:creationId xmlns:p14="http://schemas.microsoft.com/office/powerpoint/2010/main" val="1046151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Once pupils have gathered their findings, now they can form teams to collectively come up with:</a:t>
            </a:r>
          </a:p>
          <a:p>
            <a:pPr marL="171450" indent="-171450">
              <a:buFontTx/>
              <a:buChar char="-"/>
            </a:pPr>
            <a:r>
              <a:rPr lang="en-GB" dirty="0"/>
              <a:t>A key message for their campaign</a:t>
            </a:r>
          </a:p>
          <a:p>
            <a:pPr marL="171450" indent="-171450">
              <a:buFontTx/>
              <a:buChar char="-"/>
            </a:pPr>
            <a:r>
              <a:rPr lang="en-GB" dirty="0"/>
              <a:t>A set of activities they think will encourage their peers to register and vote / take part in elections</a:t>
            </a:r>
          </a:p>
        </p:txBody>
      </p:sp>
      <p:sp>
        <p:nvSpPr>
          <p:cNvPr id="4" name="Slide Number Placeholder 3"/>
          <p:cNvSpPr>
            <a:spLocks noGrp="1"/>
          </p:cNvSpPr>
          <p:nvPr>
            <p:ph type="sldNum" sz="quarter" idx="5"/>
          </p:nvPr>
        </p:nvSpPr>
        <p:spPr/>
        <p:txBody>
          <a:bodyPr/>
          <a:lstStyle/>
          <a:p>
            <a:fld id="{E348C8D0-D37C-4EF4-A6F7-E8F135F3BBB1}" type="slidenum">
              <a:rPr lang="en-GB" smtClean="0"/>
              <a:t>6</a:t>
            </a:fld>
            <a:endParaRPr lang="en-GB"/>
          </a:p>
        </p:txBody>
      </p:sp>
    </p:spTree>
    <p:extLst>
      <p:ext uri="{BB962C8B-B14F-4D97-AF65-F5344CB8AC3E}">
        <p14:creationId xmlns:p14="http://schemas.microsoft.com/office/powerpoint/2010/main" val="107104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the groups to share their campaigns with the rest. This may be a good time to question the reasoning behind their campaign activity choices to see if they have understood topics discussed in previous, </a:t>
            </a:r>
            <a:r>
              <a:rPr lang="en-GB"/>
              <a:t>i.e.: </a:t>
            </a:r>
            <a:endParaRPr lang="en-GB" dirty="0"/>
          </a:p>
          <a:p>
            <a:pPr marL="171450" indent="-171450">
              <a:buFontTx/>
              <a:buChar char="-"/>
            </a:pPr>
            <a:r>
              <a:rPr lang="en-GB" dirty="0"/>
              <a:t>Their voice matters</a:t>
            </a:r>
          </a:p>
          <a:p>
            <a:pPr marL="171450" indent="-171450">
              <a:buFontTx/>
              <a:buChar char="-"/>
            </a:pPr>
            <a:r>
              <a:rPr lang="en-GB" dirty="0"/>
              <a:t>Their voice can help towards making a change they want to see</a:t>
            </a:r>
          </a:p>
          <a:p>
            <a:pPr marL="171450" indent="-171450">
              <a:buFontTx/>
              <a:buChar char="-"/>
            </a:pPr>
            <a:r>
              <a:rPr lang="en-GB" dirty="0"/>
              <a:t>Their voice carries a power </a:t>
            </a:r>
          </a:p>
        </p:txBody>
      </p:sp>
      <p:sp>
        <p:nvSpPr>
          <p:cNvPr id="4" name="Slide Number Placeholder 3"/>
          <p:cNvSpPr>
            <a:spLocks noGrp="1"/>
          </p:cNvSpPr>
          <p:nvPr>
            <p:ph type="sldNum" sz="quarter" idx="5"/>
          </p:nvPr>
        </p:nvSpPr>
        <p:spPr/>
        <p:txBody>
          <a:bodyPr/>
          <a:lstStyle/>
          <a:p>
            <a:fld id="{E348C8D0-D37C-4EF4-A6F7-E8F135F3BBB1}" type="slidenum">
              <a:rPr lang="en-GB" smtClean="0"/>
              <a:t>7</a:t>
            </a:fld>
            <a:endParaRPr lang="en-GB"/>
          </a:p>
        </p:txBody>
      </p:sp>
    </p:spTree>
    <p:extLst>
      <p:ext uri="{BB962C8B-B14F-4D97-AF65-F5344CB8AC3E}">
        <p14:creationId xmlns:p14="http://schemas.microsoft.com/office/powerpoint/2010/main" val="1973091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optional. If your school (or class) is able to hold a referendum on an issue that is genuine and authentic for the pupils, (for example where to go on a school trip, or a matter relating to school uniform) then use this slide to introduce this topic – or otherwise delete.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5E8519-F51C-4F68-923D-4962CC6B042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197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E4B2D-94A0-C3C4-443B-DF682153DA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CACC0C-BC8E-821B-CB73-585479573A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FB473A-1A61-77B3-0BE6-D32A56C2DC6A}"/>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F562FB74-3D6E-BC8C-1CE4-7F8ECC579F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DAA1DA-59F7-B130-1A39-324D9587A0F2}"/>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976966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2B808-0864-A89B-CE2F-46EDB220FD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FE7167-A833-F522-65D4-EF72009059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FD5721-F13D-8363-0117-5F9595274420}"/>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69B103E2-E7DA-2D82-2819-44D56CB7FB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60AB7A-117D-5727-073E-FE63E817B0B9}"/>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178731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2181-0D5F-00E7-6AAA-FAD91B3F2C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ADC23D3-E689-3C71-0D35-60D7D39497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B7A68D-D8A3-55E9-3696-694B5C65CF9B}"/>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D8D2F76F-A4B3-76BB-4387-0574BADFF9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BC9B5B-96C6-95DD-9768-7F5F7BD4B5A0}"/>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266489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E7444-EF3F-DB7F-23D5-A8F8309F10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409C588-32A7-69FC-1D8F-9488D8937E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C9807D-6D5A-6C31-C6FA-C1FCA68167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8F866D2-44EC-F348-53F7-DBB2EEB6E121}"/>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6" name="Footer Placeholder 5">
            <a:extLst>
              <a:ext uri="{FF2B5EF4-FFF2-40B4-BE49-F238E27FC236}">
                <a16:creationId xmlns:a16="http://schemas.microsoft.com/office/drawing/2014/main" id="{7DA08959-D135-15DF-D768-025C52D311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B2539B-D305-313B-2C5B-0E152BFA6041}"/>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66290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116DA-4BB8-FB9D-6D31-70A273C0CE3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90E1864-10D5-B472-AC19-05E9E37250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C17E4A-ED2B-F83F-149C-2B74648412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470E6F9-00C6-A9C2-9A80-EE9B21886C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9D6579-E7FF-5134-65D1-E1B02C0840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32FD0C8-982F-A58C-49C3-81EC0834BC11}"/>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8" name="Footer Placeholder 7">
            <a:extLst>
              <a:ext uri="{FF2B5EF4-FFF2-40B4-BE49-F238E27FC236}">
                <a16:creationId xmlns:a16="http://schemas.microsoft.com/office/drawing/2014/main" id="{807C67F7-E820-E442-1281-3E72A709828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08F03BC-0009-D2B8-F357-F93894AFACEB}"/>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16291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3E86-0DA8-D420-440A-603DADB784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1BFBCFA-065F-7A66-879F-7D7D51B560DB}"/>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4" name="Footer Placeholder 3">
            <a:extLst>
              <a:ext uri="{FF2B5EF4-FFF2-40B4-BE49-F238E27FC236}">
                <a16:creationId xmlns:a16="http://schemas.microsoft.com/office/drawing/2014/main" id="{5FFD765F-0423-5828-9214-A3FC8D6A933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2161149-FD60-68C2-417E-058FCC766CDC}"/>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58320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F641EC-B834-6D95-099A-701FE087C23E}"/>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3" name="Footer Placeholder 2">
            <a:extLst>
              <a:ext uri="{FF2B5EF4-FFF2-40B4-BE49-F238E27FC236}">
                <a16:creationId xmlns:a16="http://schemas.microsoft.com/office/drawing/2014/main" id="{FB402CA0-4DD8-4CE2-8544-8D9FFBF925B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78835F-66F4-1068-97CC-EB545013C839}"/>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1066711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D24EE-372A-0774-A6B0-ACB2E4378A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D112CF1-1E5D-513B-1E3F-71EE32AE1A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8B56EDA-D324-F940-155B-D2615892BF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13A5F8-A00D-F84F-5E6B-373BE280E54C}"/>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6" name="Footer Placeholder 5">
            <a:extLst>
              <a:ext uri="{FF2B5EF4-FFF2-40B4-BE49-F238E27FC236}">
                <a16:creationId xmlns:a16="http://schemas.microsoft.com/office/drawing/2014/main" id="{9D373793-8F6A-B113-928B-3A5314E792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13E62D-ABF6-B5F2-F53F-49A52A69B9CC}"/>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3674938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4143C-4BC3-7A63-2F7F-DD6DD55F52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4793FA7-5611-CBFD-3B6A-89822EE7BE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AC4B7C0-CDEC-6219-110B-1862E0DA6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3FFA79-B31D-3F75-2D05-5D5EE1E28942}"/>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6" name="Footer Placeholder 5">
            <a:extLst>
              <a:ext uri="{FF2B5EF4-FFF2-40B4-BE49-F238E27FC236}">
                <a16:creationId xmlns:a16="http://schemas.microsoft.com/office/drawing/2014/main" id="{00A5217F-867B-E981-279A-F1606F1F0B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11DC7E-5F4F-296D-32AA-AFB69D88FC43}"/>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253912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97929-31B2-5EB3-63C9-C5B65F737E3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87746E-68B7-F0C1-540E-4CFB4DBFB7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45EF8D-AAB0-21DA-6CC4-1DE4F3083ED8}"/>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E6357D53-047B-5F37-4D7C-CA6FA81EA4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7F6693-E78E-3DEB-5568-D25F6992C0B8}"/>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622830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231332-EB19-44F6-D2D2-C949EA210F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47987E-FB61-8C5D-02D2-9846153E90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70DF3C-773D-4317-B51F-660697F980E9}"/>
              </a:ext>
            </a:extLst>
          </p:cNvPr>
          <p:cNvSpPr>
            <a:spLocks noGrp="1"/>
          </p:cNvSpPr>
          <p:nvPr>
            <p:ph type="dt" sz="half" idx="10"/>
          </p:nvPr>
        </p:nvSpPr>
        <p:spPr/>
        <p:txBody>
          <a:body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7E9564A0-CDCD-1D99-C784-B64B5714DF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AE145C-139F-0A2F-CF3B-A363962AAD61}"/>
              </a:ext>
            </a:extLst>
          </p:cNvPr>
          <p:cNvSpPr>
            <a:spLocks noGrp="1"/>
          </p:cNvSpPr>
          <p:nvPr>
            <p:ph type="sldNum" sz="quarter" idx="12"/>
          </p:nvPr>
        </p:nvSpPr>
        <p:spPr/>
        <p:txBody>
          <a:bodyPr/>
          <a:lstStyle/>
          <a:p>
            <a:fld id="{A2C84F91-E235-434E-A43E-F14AF641BB48}" type="slidenum">
              <a:rPr lang="en-GB" smtClean="0"/>
              <a:t>‹#›</a:t>
            </a:fld>
            <a:endParaRPr lang="en-GB"/>
          </a:p>
        </p:txBody>
      </p:sp>
    </p:spTree>
    <p:extLst>
      <p:ext uri="{BB962C8B-B14F-4D97-AF65-F5344CB8AC3E}">
        <p14:creationId xmlns:p14="http://schemas.microsoft.com/office/powerpoint/2010/main" val="2425463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1774E6-3DB7-A770-BBDB-D798DD1D66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C40DCA-7DAE-5AAA-3075-0D1C171020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573621-C2A0-9B18-8133-76C990919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A4C15-3CEC-4EB1-8F9B-04A2B1847723}" type="datetimeFigureOut">
              <a:rPr lang="en-GB" smtClean="0"/>
              <a:t>04/07/2023</a:t>
            </a:fld>
            <a:endParaRPr lang="en-GB"/>
          </a:p>
        </p:txBody>
      </p:sp>
      <p:sp>
        <p:nvSpPr>
          <p:cNvPr id="5" name="Footer Placeholder 4">
            <a:extLst>
              <a:ext uri="{FF2B5EF4-FFF2-40B4-BE49-F238E27FC236}">
                <a16:creationId xmlns:a16="http://schemas.microsoft.com/office/drawing/2014/main" id="{AFFD26A8-B0A5-61AC-7A0A-6ECCD2F3BD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D70D7CA-B8D3-D014-D6BC-BC7EFDAF12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C84F91-E235-434E-A43E-F14AF641BB48}" type="slidenum">
              <a:rPr lang="en-GB" smtClean="0"/>
              <a:t>‹#›</a:t>
            </a:fld>
            <a:endParaRPr lang="en-GB"/>
          </a:p>
        </p:txBody>
      </p:sp>
    </p:spTree>
    <p:extLst>
      <p:ext uri="{BB962C8B-B14F-4D97-AF65-F5344CB8AC3E}">
        <p14:creationId xmlns:p14="http://schemas.microsoft.com/office/powerpoint/2010/main" val="91411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x04HrjnespU?list=PLm0G6YKL5VxICxsda9-6SoIfmA6SLiVHr"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7" name="Rectangle 66">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E551C35-D636-40A9-667E-FC4EB9EED92D}"/>
              </a:ext>
            </a:extLst>
          </p:cNvPr>
          <p:cNvSpPr txBox="1"/>
          <p:nvPr/>
        </p:nvSpPr>
        <p:spPr>
          <a:xfrm>
            <a:off x="1804988" y="1442172"/>
            <a:ext cx="8582025" cy="217732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66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69" name="Rectangle: Rounded Corners 68">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BCE55BF-F0EF-ACBB-C175-B376F1A376E8}"/>
              </a:ext>
            </a:extLst>
          </p:cNvPr>
          <p:cNvSpPr txBox="1"/>
          <p:nvPr/>
        </p:nvSpPr>
        <p:spPr>
          <a:xfrm>
            <a:off x="3736848" y="2546118"/>
            <a:ext cx="4718304" cy="584775"/>
          </a:xfrm>
          <a:prstGeom prst="rect">
            <a:avLst/>
          </a:prstGeom>
          <a:noFill/>
        </p:spPr>
        <p:txBody>
          <a:bodyPr wrap="square" rtlCol="0">
            <a:spAutoFit/>
          </a:bodyPr>
          <a:lstStyle/>
          <a:p>
            <a:pPr algn="ctr"/>
            <a:r>
              <a:rPr lang="en-GB" sz="3200" dirty="0">
                <a:latin typeface="Arial Black" panose="020B0A04020102020204" pitchFamily="34" charset="0"/>
              </a:rPr>
              <a:t>Voter Apathy </a:t>
            </a:r>
          </a:p>
        </p:txBody>
      </p:sp>
    </p:spTree>
    <p:extLst>
      <p:ext uri="{BB962C8B-B14F-4D97-AF65-F5344CB8AC3E}">
        <p14:creationId xmlns:p14="http://schemas.microsoft.com/office/powerpoint/2010/main" val="468728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3A241AC-3A05-9ABB-CCAF-3436EECE2265}"/>
              </a:ext>
            </a:extLst>
          </p:cNvPr>
          <p:cNvSpPr/>
          <p:nvPr/>
        </p:nvSpPr>
        <p:spPr>
          <a:xfrm>
            <a:off x="0" y="374166"/>
            <a:ext cx="12192000" cy="15522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6F660AFC-779D-37CA-A11C-53781752A050}"/>
              </a:ext>
            </a:extLst>
          </p:cNvPr>
          <p:cNvSpPr/>
          <p:nvPr/>
        </p:nvSpPr>
        <p:spPr>
          <a:xfrm>
            <a:off x="5930096" y="0"/>
            <a:ext cx="6261904" cy="6858000"/>
          </a:xfrm>
          <a:prstGeom prst="rect">
            <a:avLst/>
          </a:prstGeom>
          <a:solidFill>
            <a:schemeClr val="accent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2C934ECD-5DBD-B0B0-D69A-7931FD75C2CF}"/>
              </a:ext>
            </a:extLst>
          </p:cNvPr>
          <p:cNvGrpSpPr/>
          <p:nvPr/>
        </p:nvGrpSpPr>
        <p:grpSpPr>
          <a:xfrm>
            <a:off x="6306690" y="753673"/>
            <a:ext cx="2954222" cy="814609"/>
            <a:chOff x="590384" y="844373"/>
            <a:chExt cx="4526112" cy="1241879"/>
          </a:xfrm>
        </p:grpSpPr>
        <p:sp>
          <p:nvSpPr>
            <p:cNvPr id="4" name="Oval 3">
              <a:extLst>
                <a:ext uri="{FF2B5EF4-FFF2-40B4-BE49-F238E27FC236}">
                  <a16:creationId xmlns:a16="http://schemas.microsoft.com/office/drawing/2014/main" id="{39772907-8702-6E42-C9EA-209D6F6F54F9}"/>
                </a:ext>
              </a:extLst>
            </p:cNvPr>
            <p:cNvSpPr/>
            <p:nvPr/>
          </p:nvSpPr>
          <p:spPr>
            <a:xfrm>
              <a:off x="1316524" y="844373"/>
              <a:ext cx="1091953" cy="1127464"/>
            </a:xfrm>
            <a:prstGeom prst="ellipse">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ln w="9525">
                    <a:solidFill>
                      <a:schemeClr val="bg1"/>
                    </a:solidFill>
                    <a:prstDash val="solid"/>
                  </a:ln>
                  <a:solidFill>
                    <a:schemeClr val="tx1"/>
                  </a:solidFill>
                  <a:effectLst>
                    <a:outerShdw blurRad="12700" dist="38100" dir="2700000" algn="tl" rotWithShape="0">
                      <a:schemeClr val="bg1">
                        <a:lumMod val="50000"/>
                      </a:schemeClr>
                    </a:outerShdw>
                  </a:effectLst>
                </a:rPr>
                <a:t>I</a:t>
              </a:r>
            </a:p>
          </p:txBody>
        </p:sp>
        <p:sp>
          <p:nvSpPr>
            <p:cNvPr id="2" name="Oval 1">
              <a:extLst>
                <a:ext uri="{FF2B5EF4-FFF2-40B4-BE49-F238E27FC236}">
                  <a16:creationId xmlns:a16="http://schemas.microsoft.com/office/drawing/2014/main" id="{96CBE14D-FEA8-3352-9E49-FC39C6057AAF}"/>
                </a:ext>
              </a:extLst>
            </p:cNvPr>
            <p:cNvSpPr/>
            <p:nvPr/>
          </p:nvSpPr>
          <p:spPr>
            <a:xfrm rot="21338335">
              <a:off x="590384" y="958788"/>
              <a:ext cx="1091953" cy="112746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ln w="9525">
                    <a:solidFill>
                      <a:schemeClr val="bg1"/>
                    </a:solidFill>
                    <a:prstDash val="solid"/>
                  </a:ln>
                  <a:solidFill>
                    <a:schemeClr val="tx1"/>
                  </a:solidFill>
                  <a:effectLst>
                    <a:outerShdw blurRad="12700" dist="38100" dir="2700000" algn="tl" rotWithShape="0">
                      <a:schemeClr val="bg1">
                        <a:lumMod val="50000"/>
                      </a:schemeClr>
                    </a:outerShdw>
                  </a:effectLst>
                </a:rPr>
                <a:t>B</a:t>
              </a:r>
            </a:p>
          </p:txBody>
        </p:sp>
        <p:sp>
          <p:nvSpPr>
            <p:cNvPr id="6" name="Oval 5">
              <a:extLst>
                <a:ext uri="{FF2B5EF4-FFF2-40B4-BE49-F238E27FC236}">
                  <a16:creationId xmlns:a16="http://schemas.microsoft.com/office/drawing/2014/main" id="{5F8D8A1D-4499-31D1-2D08-F646C6FF35A9}"/>
                </a:ext>
              </a:extLst>
            </p:cNvPr>
            <p:cNvSpPr/>
            <p:nvPr/>
          </p:nvSpPr>
          <p:spPr>
            <a:xfrm>
              <a:off x="3143968" y="844373"/>
              <a:ext cx="1091953" cy="1127464"/>
            </a:xfrm>
            <a:prstGeom prst="ellipse">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ln w="9525">
                    <a:solidFill>
                      <a:schemeClr val="bg1"/>
                    </a:solidFill>
                    <a:prstDash val="solid"/>
                  </a:ln>
                  <a:solidFill>
                    <a:schemeClr val="tx1"/>
                  </a:solidFill>
                  <a:effectLst>
                    <a:outerShdw blurRad="12700" dist="38100" dir="2700000" algn="tl" rotWithShape="0">
                      <a:schemeClr val="bg1">
                        <a:lumMod val="50000"/>
                      </a:schemeClr>
                    </a:outerShdw>
                  </a:effectLst>
                </a:rPr>
                <a:t>G</a:t>
              </a:r>
            </a:p>
          </p:txBody>
        </p:sp>
        <p:sp>
          <p:nvSpPr>
            <p:cNvPr id="5" name="Oval 4">
              <a:extLst>
                <a:ext uri="{FF2B5EF4-FFF2-40B4-BE49-F238E27FC236}">
                  <a16:creationId xmlns:a16="http://schemas.microsoft.com/office/drawing/2014/main" id="{918C556B-6ADB-EA49-148F-605F8E8F7484}"/>
                </a:ext>
              </a:extLst>
            </p:cNvPr>
            <p:cNvSpPr/>
            <p:nvPr/>
          </p:nvSpPr>
          <p:spPr>
            <a:xfrm>
              <a:off x="2197099" y="887895"/>
              <a:ext cx="1091953" cy="1127464"/>
            </a:xfrm>
            <a:prstGeom prst="ellipse">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ln w="9525">
                    <a:solidFill>
                      <a:schemeClr val="bg1"/>
                    </a:solidFill>
                    <a:prstDash val="solid"/>
                  </a:ln>
                  <a:solidFill>
                    <a:schemeClr val="tx1"/>
                  </a:solidFill>
                  <a:effectLst>
                    <a:outerShdw blurRad="12700" dist="38100" dir="2700000" algn="tl" rotWithShape="0">
                      <a:schemeClr val="bg1">
                        <a:lumMod val="50000"/>
                      </a:schemeClr>
                    </a:outerShdw>
                  </a:effectLst>
                </a:rPr>
                <a:t>N</a:t>
              </a:r>
            </a:p>
          </p:txBody>
        </p:sp>
        <p:sp>
          <p:nvSpPr>
            <p:cNvPr id="7" name="Oval 6">
              <a:extLst>
                <a:ext uri="{FF2B5EF4-FFF2-40B4-BE49-F238E27FC236}">
                  <a16:creationId xmlns:a16="http://schemas.microsoft.com/office/drawing/2014/main" id="{BFBDCC29-5D44-80B4-7870-058AFEE06053}"/>
                </a:ext>
              </a:extLst>
            </p:cNvPr>
            <p:cNvSpPr/>
            <p:nvPr/>
          </p:nvSpPr>
          <p:spPr>
            <a:xfrm flipH="1">
              <a:off x="4024543" y="887895"/>
              <a:ext cx="1091953" cy="1127464"/>
            </a:xfrm>
            <a:prstGeom prst="ellipse">
              <a:avLst/>
            </a:prstGeom>
            <a:solidFill>
              <a:srgbClr val="873A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ln w="9525">
                    <a:solidFill>
                      <a:schemeClr val="bg1"/>
                    </a:solidFill>
                    <a:prstDash val="solid"/>
                  </a:ln>
                  <a:solidFill>
                    <a:schemeClr val="tx1"/>
                  </a:solidFill>
                  <a:effectLst>
                    <a:outerShdw blurRad="12700" dist="38100" dir="2700000" algn="tl" rotWithShape="0">
                      <a:schemeClr val="bg1">
                        <a:lumMod val="50000"/>
                      </a:schemeClr>
                    </a:outerShdw>
                  </a:effectLst>
                </a:rPr>
                <a:t>O</a:t>
              </a:r>
            </a:p>
          </p:txBody>
        </p:sp>
      </p:grpSp>
      <p:sp>
        <p:nvSpPr>
          <p:cNvPr id="8" name="TextBox 7">
            <a:extLst>
              <a:ext uri="{FF2B5EF4-FFF2-40B4-BE49-F238E27FC236}">
                <a16:creationId xmlns:a16="http://schemas.microsoft.com/office/drawing/2014/main" id="{688237E5-FC5C-4DD2-98CE-2571759A29B4}"/>
              </a:ext>
            </a:extLst>
          </p:cNvPr>
          <p:cNvSpPr txBox="1"/>
          <p:nvPr/>
        </p:nvSpPr>
        <p:spPr>
          <a:xfrm>
            <a:off x="5568024" y="526914"/>
            <a:ext cx="4658148" cy="541538"/>
          </a:xfrm>
          <a:prstGeom prst="rect">
            <a:avLst/>
          </a:prstGeom>
          <a:noFill/>
        </p:spPr>
        <p:txBody>
          <a:bodyPr wrap="square" rtlCol="0">
            <a:prstTxWarp prst="textArchUp">
              <a:avLst/>
            </a:prstTxWarp>
            <a:spAutoFit/>
          </a:bodyPr>
          <a:lstStyle/>
          <a:p>
            <a:pPr algn="ctr"/>
            <a:r>
              <a:rPr lang="en-GB" sz="3600" b="1" dirty="0">
                <a:latin typeface="Arial" panose="020B0604020202020204" pitchFamily="34" charset="0"/>
                <a:cs typeface="Arial" panose="020B0604020202020204" pitchFamily="34" charset="0"/>
              </a:rPr>
              <a:t>POLITICAL</a:t>
            </a:r>
          </a:p>
        </p:txBody>
      </p:sp>
      <p:graphicFrame>
        <p:nvGraphicFramePr>
          <p:cNvPr id="12" name="Table 12">
            <a:extLst>
              <a:ext uri="{FF2B5EF4-FFF2-40B4-BE49-F238E27FC236}">
                <a16:creationId xmlns:a16="http://schemas.microsoft.com/office/drawing/2014/main" id="{42F63ED7-AF8C-60B3-4D9A-C7213E3F3028}"/>
              </a:ext>
            </a:extLst>
          </p:cNvPr>
          <p:cNvGraphicFramePr>
            <a:graphicFrameLocks noGrp="1"/>
          </p:cNvGraphicFramePr>
          <p:nvPr>
            <p:extLst>
              <p:ext uri="{D42A27DB-BD31-4B8C-83A1-F6EECF244321}">
                <p14:modId xmlns:p14="http://schemas.microsoft.com/office/powerpoint/2010/main" val="531438817"/>
              </p:ext>
            </p:extLst>
          </p:nvPr>
        </p:nvGraphicFramePr>
        <p:xfrm>
          <a:off x="6080566" y="1840375"/>
          <a:ext cx="5945529" cy="4919240"/>
        </p:xfrm>
        <a:graphic>
          <a:graphicData uri="http://schemas.openxmlformats.org/drawingml/2006/table">
            <a:tbl>
              <a:tblPr firstRow="1" bandRow="1">
                <a:tableStyleId>{5C22544A-7EE6-4342-B048-85BDC9FD1C3A}</a:tableStyleId>
              </a:tblPr>
              <a:tblGrid>
                <a:gridCol w="1981843">
                  <a:extLst>
                    <a:ext uri="{9D8B030D-6E8A-4147-A177-3AD203B41FA5}">
                      <a16:colId xmlns:a16="http://schemas.microsoft.com/office/drawing/2014/main" val="2250959922"/>
                    </a:ext>
                  </a:extLst>
                </a:gridCol>
                <a:gridCol w="1981843">
                  <a:extLst>
                    <a:ext uri="{9D8B030D-6E8A-4147-A177-3AD203B41FA5}">
                      <a16:colId xmlns:a16="http://schemas.microsoft.com/office/drawing/2014/main" val="3787284677"/>
                    </a:ext>
                  </a:extLst>
                </a:gridCol>
                <a:gridCol w="1981843">
                  <a:extLst>
                    <a:ext uri="{9D8B030D-6E8A-4147-A177-3AD203B41FA5}">
                      <a16:colId xmlns:a16="http://schemas.microsoft.com/office/drawing/2014/main" val="2453907185"/>
                    </a:ext>
                  </a:extLst>
                </a:gridCol>
              </a:tblGrid>
              <a:tr h="1106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Montserrat" panose="020B0604020202020204" charset="0"/>
                          <a:ea typeface="+mn-ea"/>
                          <a:cs typeface="+mn-cs"/>
                        </a:rPr>
                        <a:t>..has met a politician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Montserrat" panose="020B0604020202020204" charset="0"/>
                          <a:ea typeface="+mn-ea"/>
                          <a:cs typeface="+mn-cs"/>
                        </a:rPr>
                        <a:t>Name:</a:t>
                      </a:r>
                    </a:p>
                    <a:p>
                      <a:endParaRPr lang="en-GB" dirty="0"/>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Montserrat" panose="020B0604020202020204" charset="0"/>
                          <a:ea typeface="+mn-ea"/>
                          <a:cs typeface="+mn-cs"/>
                        </a:rPr>
                        <a:t>…can name the First Minister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Montserrat" panose="020B0604020202020204" charset="0"/>
                          <a:ea typeface="+mn-ea"/>
                          <a:cs typeface="+mn-cs"/>
                        </a:rPr>
                        <a:t>Name:</a:t>
                      </a:r>
                    </a:p>
                    <a:p>
                      <a:endParaRPr lang="en-GB" dirty="0"/>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Montserrat" panose="020B0604020202020204" charset="0"/>
                          <a:ea typeface="+mn-ea"/>
                          <a:cs typeface="+mn-cs"/>
                        </a:rPr>
                        <a:t>…can name their local councillor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Montserrat" panose="020B0604020202020204" charset="0"/>
                          <a:ea typeface="+mn-ea"/>
                          <a:cs typeface="+mn-cs"/>
                        </a:rPr>
                        <a:t>Name:</a:t>
                      </a:r>
                    </a:p>
                    <a:p>
                      <a:endParaRPr lang="en-GB" dirty="0"/>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935598199"/>
                  </a:ext>
                </a:extLst>
              </a:tr>
              <a:tr h="125989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…has taken part in a mock election at</a:t>
                      </a:r>
                      <a:r>
                        <a:rPr lang="en-GB" sz="1400" baseline="0" dirty="0">
                          <a:latin typeface="Montserrat" panose="020B0604020202020204" charset="0"/>
                        </a:rPr>
                        <a:t> s</a:t>
                      </a:r>
                      <a:r>
                        <a:rPr lang="en-GB" sz="1400" dirty="0">
                          <a:latin typeface="Montserrat" panose="020B0604020202020204" charset="0"/>
                        </a:rPr>
                        <a:t>chool or college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…has signed</a:t>
                      </a:r>
                      <a:r>
                        <a:rPr lang="en-GB" sz="1400" baseline="0" dirty="0">
                          <a:latin typeface="Montserrat" panose="020B0604020202020204" charset="0"/>
                        </a:rPr>
                        <a:t> </a:t>
                      </a:r>
                      <a:r>
                        <a:rPr lang="en-GB" sz="1400" dirty="0">
                          <a:latin typeface="Montserrat" panose="020B0604020202020204" charset="0"/>
                        </a:rPr>
                        <a:t>a petition</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latin typeface="Montserrat" panose="020B060402020202020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…can name four</a:t>
                      </a:r>
                      <a:r>
                        <a:rPr lang="en-GB" sz="1400" baseline="0" dirty="0">
                          <a:latin typeface="Montserrat" panose="020B0604020202020204" charset="0"/>
                        </a:rPr>
                        <a:t> </a:t>
                      </a:r>
                      <a:r>
                        <a:rPr lang="en-GB" sz="1400" dirty="0">
                          <a:latin typeface="Montserrat" panose="020B0604020202020204" charset="0"/>
                        </a:rPr>
                        <a:t>political parties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latin typeface="Montserrat" panose="020B060402020202020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2163342005"/>
                  </a:ext>
                </a:extLst>
              </a:tr>
              <a:tr h="116879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…can name their Member of the Senedd</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…has gone on</a:t>
                      </a:r>
                      <a:r>
                        <a:rPr lang="en-GB" sz="1400" baseline="0" dirty="0">
                          <a:latin typeface="Montserrat" panose="020B0604020202020204" charset="0"/>
                        </a:rPr>
                        <a:t> </a:t>
                      </a:r>
                      <a:r>
                        <a:rPr lang="en-GB" sz="1400" dirty="0">
                          <a:latin typeface="Montserrat" panose="020B0604020202020204" charset="0"/>
                        </a:rPr>
                        <a:t>a march</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latin typeface="Montserrat" panose="020B060402020202020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…is interested in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environmental issues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94809314"/>
                  </a:ext>
                </a:extLst>
              </a:tr>
              <a:tr h="138409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…has made</a:t>
                      </a:r>
                      <a:r>
                        <a:rPr lang="en-GB" sz="1400" baseline="0" dirty="0">
                          <a:latin typeface="Montserrat" panose="020B0604020202020204" charset="0"/>
                        </a:rPr>
                        <a:t> </a:t>
                      </a:r>
                      <a:r>
                        <a:rPr lang="en-GB" sz="1400" dirty="0">
                          <a:latin typeface="Montserrat" panose="020B0604020202020204" charset="0"/>
                        </a:rPr>
                        <a:t>a speech</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latin typeface="Montserrat" panose="020B060402020202020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…intends to vote or has voted at an election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latin typeface="Montserrat" panose="020B0604020202020204" charset="0"/>
                        </a:rPr>
                        <a:t>…has donated</a:t>
                      </a:r>
                      <a:r>
                        <a:rPr lang="en-GB" sz="1400" baseline="0" dirty="0">
                          <a:latin typeface="Montserrat" panose="020B0604020202020204" charset="0"/>
                        </a:rPr>
                        <a:t> </a:t>
                      </a:r>
                      <a:r>
                        <a:rPr lang="en-GB" sz="1400" dirty="0">
                          <a:latin typeface="Montserrat" panose="020B0604020202020204" charset="0"/>
                        </a:rPr>
                        <a:t>money to a charity in the last three months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Montserrat" panose="020B0604020202020204" charset="0"/>
                        </a:rPr>
                        <a:t>Name:</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860025933"/>
                  </a:ext>
                </a:extLst>
              </a:tr>
            </a:tbl>
          </a:graphicData>
        </a:graphic>
      </p:graphicFrame>
      <p:sp>
        <p:nvSpPr>
          <p:cNvPr id="14" name="Speech Bubble: Oval 13">
            <a:extLst>
              <a:ext uri="{FF2B5EF4-FFF2-40B4-BE49-F238E27FC236}">
                <a16:creationId xmlns:a16="http://schemas.microsoft.com/office/drawing/2014/main" id="{01D70BE7-315B-8DD7-CBFD-83944C5F856A}"/>
              </a:ext>
            </a:extLst>
          </p:cNvPr>
          <p:cNvSpPr/>
          <p:nvPr/>
        </p:nvSpPr>
        <p:spPr>
          <a:xfrm>
            <a:off x="9934936" y="98384"/>
            <a:ext cx="2203050" cy="1552229"/>
          </a:xfrm>
          <a:prstGeom prst="wedgeEllipseCallout">
            <a:avLst>
              <a:gd name="adj1" fmla="val -46875"/>
              <a:gd name="adj2" fmla="val 50357"/>
            </a:avLst>
          </a:prstGeom>
          <a:solidFill>
            <a:schemeClr val="accent4"/>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DD2EDFDF-3F86-D9C4-BA77-BDE350E4068C}"/>
              </a:ext>
            </a:extLst>
          </p:cNvPr>
          <p:cNvSpPr txBox="1"/>
          <p:nvPr/>
        </p:nvSpPr>
        <p:spPr>
          <a:xfrm>
            <a:off x="10338538" y="326157"/>
            <a:ext cx="1736203" cy="1200329"/>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Find someone who…</a:t>
            </a:r>
          </a:p>
        </p:txBody>
      </p:sp>
      <p:sp>
        <p:nvSpPr>
          <p:cNvPr id="15" name="Text Placeholder 3">
            <a:extLst>
              <a:ext uri="{FF2B5EF4-FFF2-40B4-BE49-F238E27FC236}">
                <a16:creationId xmlns:a16="http://schemas.microsoft.com/office/drawing/2014/main" id="{D4F29108-AD59-C3C4-7CD9-A5710E52420B}"/>
              </a:ext>
            </a:extLst>
          </p:cNvPr>
          <p:cNvSpPr txBox="1">
            <a:spLocks/>
          </p:cNvSpPr>
          <p:nvPr/>
        </p:nvSpPr>
        <p:spPr>
          <a:xfrm>
            <a:off x="1312140" y="820138"/>
            <a:ext cx="4590947" cy="134554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400" b="1" dirty="0">
                <a:solidFill>
                  <a:schemeClr val="tx1"/>
                </a:solidFill>
                <a:latin typeface="Arial" panose="020B0604020202020204" pitchFamily="34" charset="0"/>
                <a:cs typeface="Arial" panose="020B0604020202020204" pitchFamily="34" charset="0"/>
              </a:rPr>
              <a:t>Complete this bingo card by finding other students who know about or have experienced each statement</a:t>
            </a:r>
          </a:p>
          <a:p>
            <a:endParaRPr lang="en-US" sz="2800" b="1" dirty="0">
              <a:solidFill>
                <a:schemeClr val="tx1"/>
              </a:solidFill>
              <a:latin typeface="Arial" panose="020B0604020202020204" pitchFamily="34" charset="0"/>
              <a:cs typeface="Arial" panose="020B0604020202020204" pitchFamily="34" charset="0"/>
            </a:endParaRPr>
          </a:p>
          <a:p>
            <a:endParaRPr lang="en-GB" dirty="0"/>
          </a:p>
        </p:txBody>
      </p:sp>
      <p:sp>
        <p:nvSpPr>
          <p:cNvPr id="23" name="Text Placeholder 3">
            <a:extLst>
              <a:ext uri="{FF2B5EF4-FFF2-40B4-BE49-F238E27FC236}">
                <a16:creationId xmlns:a16="http://schemas.microsoft.com/office/drawing/2014/main" id="{6E683136-3F4E-C7EC-25CD-5EFFEAFDB21F}"/>
              </a:ext>
            </a:extLst>
          </p:cNvPr>
          <p:cNvSpPr txBox="1">
            <a:spLocks/>
          </p:cNvSpPr>
          <p:nvPr/>
        </p:nvSpPr>
        <p:spPr>
          <a:xfrm>
            <a:off x="573842" y="3429000"/>
            <a:ext cx="4682355" cy="1155092"/>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dirty="0"/>
          </a:p>
          <a:p>
            <a:r>
              <a:rPr lang="en-US" sz="2800" dirty="0">
                <a:solidFill>
                  <a:schemeClr val="tx1"/>
                </a:solidFill>
                <a:latin typeface="Arial" panose="020B0604020202020204" pitchFamily="34" charset="0"/>
                <a:cs typeface="Arial" panose="020B0604020202020204" pitchFamily="34" charset="0"/>
              </a:rPr>
              <a:t>The first student to complete the card is the winner!</a:t>
            </a:r>
          </a:p>
          <a:p>
            <a:endParaRPr lang="en-GB" dirty="0"/>
          </a:p>
        </p:txBody>
      </p:sp>
      <p:pic>
        <p:nvPicPr>
          <p:cNvPr id="28" name="Graphic 27" descr="Stopwatch 33% outline">
            <a:extLst>
              <a:ext uri="{FF2B5EF4-FFF2-40B4-BE49-F238E27FC236}">
                <a16:creationId xmlns:a16="http://schemas.microsoft.com/office/drawing/2014/main" id="{006A9099-DE09-3DC5-CFDC-58BC3E2784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0731" y="693080"/>
            <a:ext cx="914400" cy="914400"/>
          </a:xfrm>
          <a:prstGeom prst="rect">
            <a:avLst/>
          </a:prstGeom>
        </p:spPr>
      </p:pic>
      <p:pic>
        <p:nvPicPr>
          <p:cNvPr id="33" name="Graphic 32" descr="Race Flag with solid fill">
            <a:extLst>
              <a:ext uri="{FF2B5EF4-FFF2-40B4-BE49-F238E27FC236}">
                <a16:creationId xmlns:a16="http://schemas.microsoft.com/office/drawing/2014/main" id="{C9EB0959-9EE9-D522-0965-FD2C695432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57820" y="2827066"/>
            <a:ext cx="914400" cy="914400"/>
          </a:xfrm>
          <a:prstGeom prst="rect">
            <a:avLst/>
          </a:prstGeom>
        </p:spPr>
      </p:pic>
    </p:spTree>
    <p:extLst>
      <p:ext uri="{BB962C8B-B14F-4D97-AF65-F5344CB8AC3E}">
        <p14:creationId xmlns:p14="http://schemas.microsoft.com/office/powerpoint/2010/main" val="1143228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CE7B02-535E-A5B0-A6C2-B635229641BA}"/>
              </a:ext>
            </a:extLst>
          </p:cNvPr>
          <p:cNvSpPr/>
          <p:nvPr/>
        </p:nvSpPr>
        <p:spPr>
          <a:xfrm>
            <a:off x="0" y="364623"/>
            <a:ext cx="12192000" cy="107273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0">
            <a:extLst>
              <a:ext uri="{FF2B5EF4-FFF2-40B4-BE49-F238E27FC236}">
                <a16:creationId xmlns:a16="http://schemas.microsoft.com/office/drawing/2014/main" id="{BE5CCF98-81B2-3876-4881-43E7D1376AA7}"/>
              </a:ext>
            </a:extLst>
          </p:cNvPr>
          <p:cNvSpPr txBox="1">
            <a:spLocks/>
          </p:cNvSpPr>
          <p:nvPr/>
        </p:nvSpPr>
        <p:spPr>
          <a:xfrm>
            <a:off x="261099" y="629391"/>
            <a:ext cx="9276439" cy="807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Arial" panose="020B0604020202020204" pitchFamily="34" charset="0"/>
                <a:cs typeface="Arial" panose="020B0604020202020204" pitchFamily="34" charset="0"/>
              </a:rPr>
              <a:t>How do you decide who to vote for? </a:t>
            </a:r>
          </a:p>
        </p:txBody>
      </p:sp>
      <p:pic>
        <p:nvPicPr>
          <p:cNvPr id="4" name="Online Media 3">
            <a:hlinkClick r:id="" action="ppaction://media"/>
            <a:extLst>
              <a:ext uri="{FF2B5EF4-FFF2-40B4-BE49-F238E27FC236}">
                <a16:creationId xmlns:a16="http://schemas.microsoft.com/office/drawing/2014/main" id="{A580DA98-257C-2A94-EC97-7D35D797EF42}"/>
              </a:ext>
            </a:extLst>
          </p:cNvPr>
          <p:cNvPicPr>
            <a:picLocks noRot="1" noChangeAspect="1"/>
          </p:cNvPicPr>
          <p:nvPr>
            <a:videoFile r:link="rId1"/>
          </p:nvPr>
        </p:nvPicPr>
        <p:blipFill>
          <a:blip r:embed="rId4"/>
          <a:srcRect/>
          <a:stretch/>
        </p:blipFill>
        <p:spPr>
          <a:xfrm>
            <a:off x="805344" y="2031205"/>
            <a:ext cx="5229915" cy="2954902"/>
          </a:xfrm>
          <a:prstGeom prst="rect">
            <a:avLst/>
          </a:prstGeom>
        </p:spPr>
      </p:pic>
      <p:sp>
        <p:nvSpPr>
          <p:cNvPr id="5" name="Speech Bubble: Rectangle with Corners Rounded 4">
            <a:extLst>
              <a:ext uri="{FF2B5EF4-FFF2-40B4-BE49-F238E27FC236}">
                <a16:creationId xmlns:a16="http://schemas.microsoft.com/office/drawing/2014/main" id="{FA2AE467-C63C-5EE8-2D05-17F271BF68C2}"/>
              </a:ext>
            </a:extLst>
          </p:cNvPr>
          <p:cNvSpPr/>
          <p:nvPr/>
        </p:nvSpPr>
        <p:spPr>
          <a:xfrm>
            <a:off x="7396221" y="1173882"/>
            <a:ext cx="2812649" cy="1714646"/>
          </a:xfrm>
          <a:prstGeom prst="wedgeRoundRectCallout">
            <a:avLst>
              <a:gd name="adj1" fmla="val -75384"/>
              <a:gd name="adj2" fmla="val 50647"/>
              <a:gd name="adj3" fmla="val 16667"/>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Have you ever come across a political party campaign?</a:t>
            </a:r>
          </a:p>
        </p:txBody>
      </p:sp>
    </p:spTree>
    <p:extLst>
      <p:ext uri="{BB962C8B-B14F-4D97-AF65-F5344CB8AC3E}">
        <p14:creationId xmlns:p14="http://schemas.microsoft.com/office/powerpoint/2010/main" val="53887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59868CC-EB48-4CA6-44C7-C7176C81D0A3}"/>
              </a:ext>
            </a:extLst>
          </p:cNvPr>
          <p:cNvSpPr/>
          <p:nvPr/>
        </p:nvSpPr>
        <p:spPr>
          <a:xfrm>
            <a:off x="-11575" y="151920"/>
            <a:ext cx="12192000" cy="107273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0">
            <a:extLst>
              <a:ext uri="{FF2B5EF4-FFF2-40B4-BE49-F238E27FC236}">
                <a16:creationId xmlns:a16="http://schemas.microsoft.com/office/drawing/2014/main" id="{8ABEE3E1-2D52-20D8-F86B-233E4759B265}"/>
              </a:ext>
            </a:extLst>
          </p:cNvPr>
          <p:cNvSpPr txBox="1">
            <a:spLocks/>
          </p:cNvSpPr>
          <p:nvPr/>
        </p:nvSpPr>
        <p:spPr>
          <a:xfrm>
            <a:off x="423146" y="386323"/>
            <a:ext cx="7689574" cy="10933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Arial" panose="020B0604020202020204" pitchFamily="34" charset="0"/>
                <a:cs typeface="Arial" panose="020B0604020202020204" pitchFamily="34" charset="0"/>
              </a:rPr>
              <a:t>Young People Voting</a:t>
            </a:r>
          </a:p>
        </p:txBody>
      </p:sp>
      <p:sp>
        <p:nvSpPr>
          <p:cNvPr id="5" name="TextBox 4">
            <a:extLst>
              <a:ext uri="{FF2B5EF4-FFF2-40B4-BE49-F238E27FC236}">
                <a16:creationId xmlns:a16="http://schemas.microsoft.com/office/drawing/2014/main" id="{51F10E9A-258C-8F8B-3EC1-E4532EC9963D}"/>
              </a:ext>
            </a:extLst>
          </p:cNvPr>
          <p:cNvSpPr txBox="1"/>
          <p:nvPr/>
        </p:nvSpPr>
        <p:spPr>
          <a:xfrm>
            <a:off x="1182547" y="1590640"/>
            <a:ext cx="4350362" cy="3785652"/>
          </a:xfrm>
          <a:prstGeom prst="rect">
            <a:avLst/>
          </a:prstGeom>
          <a:solidFill>
            <a:schemeClr val="bg2"/>
          </a:solidFill>
          <a:ln>
            <a:solidFill>
              <a:schemeClr val="bg2"/>
            </a:solidFill>
          </a:ln>
        </p:spPr>
        <p:txBody>
          <a:bodyPr wrap="square" rtlCol="0">
            <a:spAutoFit/>
          </a:bodyPr>
          <a:lstStyle/>
          <a:p>
            <a:r>
              <a:rPr lang="en-GB" sz="2000" b="0" i="0" dirty="0">
                <a:effectLst/>
                <a:latin typeface="Arial" panose="020B0604020202020204" pitchFamily="34" charset="0"/>
                <a:cs typeface="Arial" panose="020B0604020202020204" pitchFamily="34" charset="0"/>
              </a:rPr>
              <a:t>Research suggests that there is </a:t>
            </a:r>
            <a:r>
              <a:rPr lang="en-GB" sz="2000" b="1" i="0" dirty="0">
                <a:effectLst/>
                <a:highlight>
                  <a:srgbClr val="FFFF00"/>
                </a:highlight>
                <a:latin typeface="Arial" panose="020B0604020202020204" pitchFamily="34" charset="0"/>
                <a:cs typeface="Arial" panose="020B0604020202020204" pitchFamily="34" charset="0"/>
              </a:rPr>
              <a:t>a lack of motivation to engage in elections </a:t>
            </a:r>
            <a:r>
              <a:rPr lang="en-GB" sz="2000" b="0" i="0" dirty="0">
                <a:effectLst/>
                <a:latin typeface="Arial" panose="020B0604020202020204" pitchFamily="34" charset="0"/>
                <a:cs typeface="Arial" panose="020B0604020202020204" pitchFamily="34" charset="0"/>
              </a:rPr>
              <a:t>amongst </a:t>
            </a:r>
            <a:r>
              <a:rPr lang="en-GB" sz="2000" i="0" dirty="0">
                <a:effectLst/>
                <a:latin typeface="Arial" panose="020B0604020202020204" pitchFamily="34" charset="0"/>
                <a:cs typeface="Arial" panose="020B0604020202020204" pitchFamily="34" charset="0"/>
              </a:rPr>
              <a:t>young people. </a:t>
            </a:r>
          </a:p>
          <a:p>
            <a:endParaRPr lang="en-GB" sz="2000" b="0" i="0" dirty="0">
              <a:effectLst/>
              <a:latin typeface="Arial" panose="020B0604020202020204" pitchFamily="34" charset="0"/>
              <a:cs typeface="Arial" panose="020B0604020202020204" pitchFamily="34" charset="0"/>
            </a:endParaRPr>
          </a:p>
          <a:p>
            <a:r>
              <a:rPr lang="en-GB" sz="2000" b="0" i="0" dirty="0">
                <a:effectLst/>
                <a:latin typeface="Arial" panose="020B0604020202020204" pitchFamily="34" charset="0"/>
                <a:cs typeface="Arial" panose="020B0604020202020204" pitchFamily="34" charset="0"/>
              </a:rPr>
              <a:t>Reasons given included:</a:t>
            </a:r>
          </a:p>
          <a:p>
            <a:pPr marL="342900" indent="-342900">
              <a:buFont typeface="Arial" panose="020B0604020202020204" pitchFamily="34" charset="0"/>
              <a:buChar char="•"/>
            </a:pPr>
            <a:r>
              <a:rPr lang="en-GB" sz="2000" b="1" i="0" dirty="0">
                <a:effectLst/>
                <a:latin typeface="Arial" panose="020B0604020202020204" pitchFamily="34" charset="0"/>
                <a:cs typeface="Arial" panose="020B0604020202020204" pitchFamily="34" charset="0"/>
              </a:rPr>
              <a:t>not knowing enough about candidates </a:t>
            </a:r>
          </a:p>
          <a:p>
            <a:pPr marL="342900" indent="-342900">
              <a:buFont typeface="Arial" panose="020B0604020202020204" pitchFamily="34" charset="0"/>
              <a:buChar char="•"/>
            </a:pPr>
            <a:r>
              <a:rPr lang="en-GB" sz="2000" b="1" dirty="0">
                <a:latin typeface="Arial" panose="020B0604020202020204" pitchFamily="34" charset="0"/>
                <a:cs typeface="Arial" panose="020B0604020202020204" pitchFamily="34" charset="0"/>
              </a:rPr>
              <a:t>n</a:t>
            </a:r>
            <a:r>
              <a:rPr lang="en-GB" sz="2000" b="1" i="0" dirty="0">
                <a:effectLst/>
                <a:latin typeface="Arial" panose="020B0604020202020204" pitchFamily="34" charset="0"/>
                <a:cs typeface="Arial" panose="020B0604020202020204" pitchFamily="34" charset="0"/>
              </a:rPr>
              <a:t>ot knowing enough about parties </a:t>
            </a:r>
          </a:p>
          <a:p>
            <a:pPr marL="342900" indent="-342900">
              <a:buFont typeface="Arial" panose="020B0604020202020204" pitchFamily="34" charset="0"/>
              <a:buChar char="•"/>
            </a:pPr>
            <a:r>
              <a:rPr lang="en-GB" sz="2000" b="1" i="0" dirty="0">
                <a:effectLst/>
                <a:latin typeface="Arial" panose="020B0604020202020204" pitchFamily="34" charset="0"/>
                <a:cs typeface="Arial" panose="020B0604020202020204" pitchFamily="34" charset="0"/>
              </a:rPr>
              <a:t>and not knowing </a:t>
            </a:r>
            <a:r>
              <a:rPr lang="en-GB" sz="2000" b="1" dirty="0">
                <a:latin typeface="Arial" panose="020B0604020202020204" pitchFamily="34" charset="0"/>
                <a:cs typeface="Arial" panose="020B0604020202020204" pitchFamily="34" charset="0"/>
              </a:rPr>
              <a:t>enough about </a:t>
            </a:r>
            <a:r>
              <a:rPr lang="en-GB" sz="2000" b="1" i="0" dirty="0">
                <a:effectLst/>
                <a:latin typeface="Arial" panose="020B0604020202020204" pitchFamily="34" charset="0"/>
                <a:cs typeface="Arial" panose="020B0604020202020204" pitchFamily="34" charset="0"/>
              </a:rPr>
              <a:t>the democratic process in general</a:t>
            </a:r>
            <a:endParaRPr lang="en-GB" sz="2000" dirty="0">
              <a:latin typeface="Arial" panose="020B0604020202020204" pitchFamily="34" charset="0"/>
              <a:cs typeface="Arial" panose="020B0604020202020204" pitchFamily="34" charset="0"/>
            </a:endParaRPr>
          </a:p>
        </p:txBody>
      </p:sp>
      <p:sp>
        <p:nvSpPr>
          <p:cNvPr id="29" name="Flowchart: Process 28">
            <a:extLst>
              <a:ext uri="{FF2B5EF4-FFF2-40B4-BE49-F238E27FC236}">
                <a16:creationId xmlns:a16="http://schemas.microsoft.com/office/drawing/2014/main" id="{9B2C4960-ECCA-C9DA-1B3E-4C2BF05ED040}"/>
              </a:ext>
            </a:extLst>
          </p:cNvPr>
          <p:cNvSpPr/>
          <p:nvPr/>
        </p:nvSpPr>
        <p:spPr>
          <a:xfrm>
            <a:off x="690880" y="1590640"/>
            <a:ext cx="581557" cy="526055"/>
          </a:xfrm>
          <a:prstGeom prst="flowChartProcess">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hought Bubble: Cloud 14">
            <a:extLst>
              <a:ext uri="{FF2B5EF4-FFF2-40B4-BE49-F238E27FC236}">
                <a16:creationId xmlns:a16="http://schemas.microsoft.com/office/drawing/2014/main" id="{5439FD62-7BA6-17FC-E0AD-44302A40F05A}"/>
              </a:ext>
            </a:extLst>
          </p:cNvPr>
          <p:cNvSpPr/>
          <p:nvPr/>
        </p:nvSpPr>
        <p:spPr>
          <a:xfrm>
            <a:off x="5625046" y="344603"/>
            <a:ext cx="3072614" cy="1658074"/>
          </a:xfrm>
          <a:prstGeom prst="cloudCallout">
            <a:avLst>
              <a:gd name="adj1" fmla="val -69226"/>
              <a:gd name="adj2" fmla="val 33062"/>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descr="Newspaper outline">
            <a:extLst>
              <a:ext uri="{FF2B5EF4-FFF2-40B4-BE49-F238E27FC236}">
                <a16:creationId xmlns:a16="http://schemas.microsoft.com/office/drawing/2014/main" id="{ABAAB367-2D32-C1A5-17D3-F6CBFC9874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0789" y="1411654"/>
            <a:ext cx="907920" cy="884026"/>
          </a:xfrm>
          <a:prstGeom prst="rect">
            <a:avLst/>
          </a:prstGeom>
        </p:spPr>
      </p:pic>
      <p:pic>
        <p:nvPicPr>
          <p:cNvPr id="27" name="Picture 26">
            <a:extLst>
              <a:ext uri="{FF2B5EF4-FFF2-40B4-BE49-F238E27FC236}">
                <a16:creationId xmlns:a16="http://schemas.microsoft.com/office/drawing/2014/main" id="{6DE87F52-CD40-73EE-92CE-13CEF473517A}"/>
              </a:ext>
            </a:extLst>
          </p:cNvPr>
          <p:cNvPicPr>
            <a:picLocks noChangeAspect="1"/>
          </p:cNvPicPr>
          <p:nvPr/>
        </p:nvPicPr>
        <p:blipFill>
          <a:blip r:embed="rId5"/>
          <a:stretch>
            <a:fillRect/>
          </a:stretch>
        </p:blipFill>
        <p:spPr>
          <a:xfrm>
            <a:off x="6100492" y="2915329"/>
            <a:ext cx="3368891" cy="3627468"/>
          </a:xfrm>
          <a:prstGeom prst="rect">
            <a:avLst/>
          </a:prstGeom>
        </p:spPr>
      </p:pic>
      <p:sp>
        <p:nvSpPr>
          <p:cNvPr id="10" name="TextBox 9">
            <a:extLst>
              <a:ext uri="{FF2B5EF4-FFF2-40B4-BE49-F238E27FC236}">
                <a16:creationId xmlns:a16="http://schemas.microsoft.com/office/drawing/2014/main" id="{9D1FACB0-61D3-1241-5513-739CB4B2B0D8}"/>
              </a:ext>
            </a:extLst>
          </p:cNvPr>
          <p:cNvSpPr txBox="1"/>
          <p:nvPr/>
        </p:nvSpPr>
        <p:spPr>
          <a:xfrm>
            <a:off x="6040851" y="728203"/>
            <a:ext cx="2603090" cy="830997"/>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Known as:</a:t>
            </a:r>
          </a:p>
          <a:p>
            <a:r>
              <a:rPr lang="en-GB" sz="2400" dirty="0">
                <a:latin typeface="Arial" panose="020B0604020202020204" pitchFamily="34" charset="0"/>
                <a:cs typeface="Arial" panose="020B0604020202020204" pitchFamily="34" charset="0"/>
              </a:rPr>
              <a:t>‘</a:t>
            </a:r>
            <a:r>
              <a:rPr lang="en-GB" sz="2400" b="1" dirty="0">
                <a:latin typeface="Arial" panose="020B0604020202020204" pitchFamily="34" charset="0"/>
                <a:cs typeface="Arial" panose="020B0604020202020204" pitchFamily="34" charset="0"/>
              </a:rPr>
              <a:t>Voter Apathy</a:t>
            </a:r>
            <a:r>
              <a:rPr lang="en-GB" sz="2400" dirty="0">
                <a:latin typeface="Arial" panose="020B0604020202020204" pitchFamily="34" charset="0"/>
                <a:cs typeface="Arial" panose="020B0604020202020204" pitchFamily="34" charset="0"/>
              </a:rPr>
              <a:t>’</a:t>
            </a:r>
          </a:p>
        </p:txBody>
      </p:sp>
      <p:sp>
        <p:nvSpPr>
          <p:cNvPr id="21" name="Speech Bubble: Rectangle 20">
            <a:extLst>
              <a:ext uri="{FF2B5EF4-FFF2-40B4-BE49-F238E27FC236}">
                <a16:creationId xmlns:a16="http://schemas.microsoft.com/office/drawing/2014/main" id="{733D593D-1437-6EC7-8F3E-7B2640623734}"/>
              </a:ext>
            </a:extLst>
          </p:cNvPr>
          <p:cNvSpPr/>
          <p:nvPr/>
        </p:nvSpPr>
        <p:spPr>
          <a:xfrm>
            <a:off x="8264423" y="1492560"/>
            <a:ext cx="3656134" cy="1823141"/>
          </a:xfrm>
          <a:prstGeom prst="wedgeRectCallout">
            <a:avLst>
              <a:gd name="adj1" fmla="val -43883"/>
              <a:gd name="adj2" fmla="val 71416"/>
            </a:avLst>
          </a:prstGeom>
          <a:solidFill>
            <a:schemeClr val="tx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28BB3FEB-04F1-1C04-9D76-419F0E8721B8}"/>
              </a:ext>
            </a:extLst>
          </p:cNvPr>
          <p:cNvSpPr txBox="1"/>
          <p:nvPr/>
        </p:nvSpPr>
        <p:spPr>
          <a:xfrm>
            <a:off x="8356560" y="1590640"/>
            <a:ext cx="3656134" cy="1569660"/>
          </a:xfrm>
          <a:prstGeom prst="rect">
            <a:avLst/>
          </a:prstGeom>
          <a:noFill/>
        </p:spPr>
        <p:txBody>
          <a:bodyPr wrap="square">
            <a:spAutoFit/>
          </a:bodyPr>
          <a:lstStyle/>
          <a:p>
            <a:pPr algn="l"/>
            <a:r>
              <a:rPr lang="en-US" sz="2400" dirty="0">
                <a:solidFill>
                  <a:schemeClr val="bg1"/>
                </a:solidFill>
                <a:latin typeface="Arial" panose="020B0604020202020204" pitchFamily="34" charset="0"/>
                <a:cs typeface="Arial" panose="020B0604020202020204" pitchFamily="34" charset="0"/>
              </a:rPr>
              <a:t>We are going to develop our own campaigns to get young people to register to vote.</a:t>
            </a:r>
          </a:p>
        </p:txBody>
      </p:sp>
    </p:spTree>
    <p:extLst>
      <p:ext uri="{BB962C8B-B14F-4D97-AF65-F5344CB8AC3E}">
        <p14:creationId xmlns:p14="http://schemas.microsoft.com/office/powerpoint/2010/main" val="87228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Terminator 6">
            <a:extLst>
              <a:ext uri="{FF2B5EF4-FFF2-40B4-BE49-F238E27FC236}">
                <a16:creationId xmlns:a16="http://schemas.microsoft.com/office/drawing/2014/main" id="{F1543DD5-EC00-D5E1-C75C-C75706E0BF7A}"/>
              </a:ext>
            </a:extLst>
          </p:cNvPr>
          <p:cNvSpPr/>
          <p:nvPr/>
        </p:nvSpPr>
        <p:spPr>
          <a:xfrm>
            <a:off x="450141" y="1534433"/>
            <a:ext cx="11320394" cy="665868"/>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2222 w 20347"/>
              <a:gd name="connsiteY0" fmla="*/ 0 h 21600"/>
              <a:gd name="connsiteX1" fmla="*/ 16872 w 20347"/>
              <a:gd name="connsiteY1" fmla="*/ 0 h 21600"/>
              <a:gd name="connsiteX2" fmla="*/ 20347 w 20347"/>
              <a:gd name="connsiteY2" fmla="*/ 10800 h 21600"/>
              <a:gd name="connsiteX3" fmla="*/ 16872 w 20347"/>
              <a:gd name="connsiteY3" fmla="*/ 21600 h 21600"/>
              <a:gd name="connsiteX4" fmla="*/ 2222 w 20347"/>
              <a:gd name="connsiteY4" fmla="*/ 21600 h 21600"/>
              <a:gd name="connsiteX5" fmla="*/ 0 w 20347"/>
              <a:gd name="connsiteY5" fmla="*/ 9529 h 21600"/>
              <a:gd name="connsiteX6" fmla="*/ 2222 w 20347"/>
              <a:gd name="connsiteY6" fmla="*/ 0 h 21600"/>
              <a:gd name="connsiteX0" fmla="*/ 2222 w 18923"/>
              <a:gd name="connsiteY0" fmla="*/ 0 h 21600"/>
              <a:gd name="connsiteX1" fmla="*/ 16872 w 18923"/>
              <a:gd name="connsiteY1" fmla="*/ 0 h 21600"/>
              <a:gd name="connsiteX2" fmla="*/ 18923 w 18923"/>
              <a:gd name="connsiteY2" fmla="*/ 10800 h 21600"/>
              <a:gd name="connsiteX3" fmla="*/ 16872 w 18923"/>
              <a:gd name="connsiteY3" fmla="*/ 21600 h 21600"/>
              <a:gd name="connsiteX4" fmla="*/ 2222 w 18923"/>
              <a:gd name="connsiteY4" fmla="*/ 21600 h 21600"/>
              <a:gd name="connsiteX5" fmla="*/ 0 w 18923"/>
              <a:gd name="connsiteY5" fmla="*/ 9529 h 21600"/>
              <a:gd name="connsiteX6" fmla="*/ 2222 w 18923"/>
              <a:gd name="connsiteY6" fmla="*/ 0 h 21600"/>
              <a:gd name="connsiteX0" fmla="*/ 2222 w 18923"/>
              <a:gd name="connsiteY0" fmla="*/ 0 h 21600"/>
              <a:gd name="connsiteX1" fmla="*/ 16872 w 18923"/>
              <a:gd name="connsiteY1" fmla="*/ 0 h 21600"/>
              <a:gd name="connsiteX2" fmla="*/ 18923 w 18923"/>
              <a:gd name="connsiteY2" fmla="*/ 10800 h 21600"/>
              <a:gd name="connsiteX3" fmla="*/ 16872 w 18923"/>
              <a:gd name="connsiteY3" fmla="*/ 21600 h 21600"/>
              <a:gd name="connsiteX4" fmla="*/ 2222 w 18923"/>
              <a:gd name="connsiteY4" fmla="*/ 21600 h 21600"/>
              <a:gd name="connsiteX5" fmla="*/ 0 w 18923"/>
              <a:gd name="connsiteY5" fmla="*/ 11223 h 21600"/>
              <a:gd name="connsiteX6" fmla="*/ 2222 w 18923"/>
              <a:gd name="connsiteY6" fmla="*/ 0 h 21600"/>
              <a:gd name="connsiteX0" fmla="*/ 2090 w 18791"/>
              <a:gd name="connsiteY0" fmla="*/ 0 h 21600"/>
              <a:gd name="connsiteX1" fmla="*/ 16740 w 18791"/>
              <a:gd name="connsiteY1" fmla="*/ 0 h 21600"/>
              <a:gd name="connsiteX2" fmla="*/ 18791 w 18791"/>
              <a:gd name="connsiteY2" fmla="*/ 10800 h 21600"/>
              <a:gd name="connsiteX3" fmla="*/ 16740 w 18791"/>
              <a:gd name="connsiteY3" fmla="*/ 21600 h 21600"/>
              <a:gd name="connsiteX4" fmla="*/ 2090 w 18791"/>
              <a:gd name="connsiteY4" fmla="*/ 21600 h 21600"/>
              <a:gd name="connsiteX5" fmla="*/ 0 w 18791"/>
              <a:gd name="connsiteY5" fmla="*/ 10097 h 21600"/>
              <a:gd name="connsiteX6" fmla="*/ 2090 w 18791"/>
              <a:gd name="connsiteY6" fmla="*/ 0 h 21600"/>
              <a:gd name="connsiteX0" fmla="*/ 1804 w 18505"/>
              <a:gd name="connsiteY0" fmla="*/ 0 h 21600"/>
              <a:gd name="connsiteX1" fmla="*/ 16454 w 18505"/>
              <a:gd name="connsiteY1" fmla="*/ 0 h 21600"/>
              <a:gd name="connsiteX2" fmla="*/ 18505 w 18505"/>
              <a:gd name="connsiteY2" fmla="*/ 10800 h 21600"/>
              <a:gd name="connsiteX3" fmla="*/ 16454 w 18505"/>
              <a:gd name="connsiteY3" fmla="*/ 21600 h 21600"/>
              <a:gd name="connsiteX4" fmla="*/ 1804 w 18505"/>
              <a:gd name="connsiteY4" fmla="*/ 21600 h 21600"/>
              <a:gd name="connsiteX5" fmla="*/ 2 w 18505"/>
              <a:gd name="connsiteY5" fmla="*/ 8872 h 21600"/>
              <a:gd name="connsiteX6" fmla="*/ 1804 w 18505"/>
              <a:gd name="connsiteY6" fmla="*/ 0 h 21600"/>
              <a:gd name="connsiteX0" fmla="*/ 1807 w 18508"/>
              <a:gd name="connsiteY0" fmla="*/ 0 h 21600"/>
              <a:gd name="connsiteX1" fmla="*/ 16457 w 18508"/>
              <a:gd name="connsiteY1" fmla="*/ 0 h 21600"/>
              <a:gd name="connsiteX2" fmla="*/ 18508 w 18508"/>
              <a:gd name="connsiteY2" fmla="*/ 10800 h 21600"/>
              <a:gd name="connsiteX3" fmla="*/ 16457 w 18508"/>
              <a:gd name="connsiteY3" fmla="*/ 21600 h 21600"/>
              <a:gd name="connsiteX4" fmla="*/ 1807 w 18508"/>
              <a:gd name="connsiteY4" fmla="*/ 21600 h 21600"/>
              <a:gd name="connsiteX5" fmla="*/ 5 w 18508"/>
              <a:gd name="connsiteY5" fmla="*/ 8872 h 21600"/>
              <a:gd name="connsiteX6" fmla="*/ 1807 w 18508"/>
              <a:gd name="connsiteY6" fmla="*/ 0 h 21600"/>
              <a:gd name="connsiteX0" fmla="*/ 1967 w 18668"/>
              <a:gd name="connsiteY0" fmla="*/ 0 h 21600"/>
              <a:gd name="connsiteX1" fmla="*/ 16617 w 18668"/>
              <a:gd name="connsiteY1" fmla="*/ 0 h 21600"/>
              <a:gd name="connsiteX2" fmla="*/ 18668 w 18668"/>
              <a:gd name="connsiteY2" fmla="*/ 10800 h 21600"/>
              <a:gd name="connsiteX3" fmla="*/ 16617 w 18668"/>
              <a:gd name="connsiteY3" fmla="*/ 21600 h 21600"/>
              <a:gd name="connsiteX4" fmla="*/ 1967 w 18668"/>
              <a:gd name="connsiteY4" fmla="*/ 21600 h 21600"/>
              <a:gd name="connsiteX5" fmla="*/ 1 w 18668"/>
              <a:gd name="connsiteY5" fmla="*/ 8872 h 21600"/>
              <a:gd name="connsiteX6" fmla="*/ 1967 w 18668"/>
              <a:gd name="connsiteY6" fmla="*/ 0 h 21600"/>
              <a:gd name="connsiteX0" fmla="*/ 1947 w 18648"/>
              <a:gd name="connsiteY0" fmla="*/ 0 h 21600"/>
              <a:gd name="connsiteX1" fmla="*/ 16597 w 18648"/>
              <a:gd name="connsiteY1" fmla="*/ 0 h 21600"/>
              <a:gd name="connsiteX2" fmla="*/ 18648 w 18648"/>
              <a:gd name="connsiteY2" fmla="*/ 10800 h 21600"/>
              <a:gd name="connsiteX3" fmla="*/ 16597 w 18648"/>
              <a:gd name="connsiteY3" fmla="*/ 21600 h 21600"/>
              <a:gd name="connsiteX4" fmla="*/ 1947 w 18648"/>
              <a:gd name="connsiteY4" fmla="*/ 21600 h 21600"/>
              <a:gd name="connsiteX5" fmla="*/ 2 w 18648"/>
              <a:gd name="connsiteY5" fmla="*/ 9688 h 21600"/>
              <a:gd name="connsiteX6" fmla="*/ 1947 w 18648"/>
              <a:gd name="connsiteY6" fmla="*/ 0 h 21600"/>
              <a:gd name="connsiteX0" fmla="*/ 1965 w 18666"/>
              <a:gd name="connsiteY0" fmla="*/ 0 h 21600"/>
              <a:gd name="connsiteX1" fmla="*/ 16615 w 18666"/>
              <a:gd name="connsiteY1" fmla="*/ 0 h 21600"/>
              <a:gd name="connsiteX2" fmla="*/ 18666 w 18666"/>
              <a:gd name="connsiteY2" fmla="*/ 10800 h 21600"/>
              <a:gd name="connsiteX3" fmla="*/ 16615 w 18666"/>
              <a:gd name="connsiteY3" fmla="*/ 21600 h 21600"/>
              <a:gd name="connsiteX4" fmla="*/ 1965 w 18666"/>
              <a:gd name="connsiteY4" fmla="*/ 21600 h 21600"/>
              <a:gd name="connsiteX5" fmla="*/ 20 w 18666"/>
              <a:gd name="connsiteY5" fmla="*/ 9688 h 21600"/>
              <a:gd name="connsiteX6" fmla="*/ 1965 w 18666"/>
              <a:gd name="connsiteY6" fmla="*/ 0 h 21600"/>
              <a:gd name="connsiteX0" fmla="*/ 1947 w 18648"/>
              <a:gd name="connsiteY0" fmla="*/ 0 h 21600"/>
              <a:gd name="connsiteX1" fmla="*/ 16597 w 18648"/>
              <a:gd name="connsiteY1" fmla="*/ 0 h 21600"/>
              <a:gd name="connsiteX2" fmla="*/ 18648 w 18648"/>
              <a:gd name="connsiteY2" fmla="*/ 10800 h 21600"/>
              <a:gd name="connsiteX3" fmla="*/ 16597 w 18648"/>
              <a:gd name="connsiteY3" fmla="*/ 21600 h 21600"/>
              <a:gd name="connsiteX4" fmla="*/ 1947 w 18648"/>
              <a:gd name="connsiteY4" fmla="*/ 21600 h 21600"/>
              <a:gd name="connsiteX5" fmla="*/ 2 w 18648"/>
              <a:gd name="connsiteY5" fmla="*/ 9688 h 21600"/>
              <a:gd name="connsiteX6" fmla="*/ 1947 w 18648"/>
              <a:gd name="connsiteY6" fmla="*/ 0 h 21600"/>
              <a:gd name="connsiteX0" fmla="*/ 1900 w 18601"/>
              <a:gd name="connsiteY0" fmla="*/ 0 h 21600"/>
              <a:gd name="connsiteX1" fmla="*/ 16550 w 18601"/>
              <a:gd name="connsiteY1" fmla="*/ 0 h 21600"/>
              <a:gd name="connsiteX2" fmla="*/ 18601 w 18601"/>
              <a:gd name="connsiteY2" fmla="*/ 10800 h 21600"/>
              <a:gd name="connsiteX3" fmla="*/ 16550 w 18601"/>
              <a:gd name="connsiteY3" fmla="*/ 21600 h 21600"/>
              <a:gd name="connsiteX4" fmla="*/ 1900 w 18601"/>
              <a:gd name="connsiteY4" fmla="*/ 21600 h 21600"/>
              <a:gd name="connsiteX5" fmla="*/ 3 w 18601"/>
              <a:gd name="connsiteY5" fmla="*/ 10777 h 21600"/>
              <a:gd name="connsiteX6" fmla="*/ 1900 w 18601"/>
              <a:gd name="connsiteY6" fmla="*/ 0 h 21600"/>
              <a:gd name="connsiteX0" fmla="*/ 1900 w 18601"/>
              <a:gd name="connsiteY0" fmla="*/ 0 h 21600"/>
              <a:gd name="connsiteX1" fmla="*/ 16550 w 18601"/>
              <a:gd name="connsiteY1" fmla="*/ 0 h 21600"/>
              <a:gd name="connsiteX2" fmla="*/ 18601 w 18601"/>
              <a:gd name="connsiteY2" fmla="*/ 10800 h 21600"/>
              <a:gd name="connsiteX3" fmla="*/ 16550 w 18601"/>
              <a:gd name="connsiteY3" fmla="*/ 21600 h 21600"/>
              <a:gd name="connsiteX4" fmla="*/ 1900 w 18601"/>
              <a:gd name="connsiteY4" fmla="*/ 21600 h 21600"/>
              <a:gd name="connsiteX5" fmla="*/ 3 w 18601"/>
              <a:gd name="connsiteY5" fmla="*/ 9552 h 21600"/>
              <a:gd name="connsiteX6" fmla="*/ 1900 w 18601"/>
              <a:gd name="connsiteY6" fmla="*/ 0 h 21600"/>
              <a:gd name="connsiteX0" fmla="*/ 1900 w 18601"/>
              <a:gd name="connsiteY0" fmla="*/ 0 h 21600"/>
              <a:gd name="connsiteX1" fmla="*/ 16550 w 18601"/>
              <a:gd name="connsiteY1" fmla="*/ 0 h 21600"/>
              <a:gd name="connsiteX2" fmla="*/ 18601 w 18601"/>
              <a:gd name="connsiteY2" fmla="*/ 10800 h 21600"/>
              <a:gd name="connsiteX3" fmla="*/ 16550 w 18601"/>
              <a:gd name="connsiteY3" fmla="*/ 21600 h 21600"/>
              <a:gd name="connsiteX4" fmla="*/ 1900 w 18601"/>
              <a:gd name="connsiteY4" fmla="*/ 21600 h 21600"/>
              <a:gd name="connsiteX5" fmla="*/ 3 w 18601"/>
              <a:gd name="connsiteY5" fmla="*/ 9552 h 21600"/>
              <a:gd name="connsiteX6" fmla="*/ 1900 w 18601"/>
              <a:gd name="connsiteY6" fmla="*/ 0 h 21600"/>
              <a:gd name="connsiteX0" fmla="*/ 1900 w 18601"/>
              <a:gd name="connsiteY0" fmla="*/ 0 h 21600"/>
              <a:gd name="connsiteX1" fmla="*/ 16550 w 18601"/>
              <a:gd name="connsiteY1" fmla="*/ 0 h 21600"/>
              <a:gd name="connsiteX2" fmla="*/ 18601 w 18601"/>
              <a:gd name="connsiteY2" fmla="*/ 10800 h 21600"/>
              <a:gd name="connsiteX3" fmla="*/ 16550 w 18601"/>
              <a:gd name="connsiteY3" fmla="*/ 21600 h 21600"/>
              <a:gd name="connsiteX4" fmla="*/ 1900 w 18601"/>
              <a:gd name="connsiteY4" fmla="*/ 21600 h 21600"/>
              <a:gd name="connsiteX5" fmla="*/ 3 w 18601"/>
              <a:gd name="connsiteY5" fmla="*/ 9552 h 21600"/>
              <a:gd name="connsiteX6" fmla="*/ 1900 w 18601"/>
              <a:gd name="connsiteY6" fmla="*/ 0 h 21600"/>
              <a:gd name="connsiteX0" fmla="*/ 1900 w 18601"/>
              <a:gd name="connsiteY0" fmla="*/ 0 h 21600"/>
              <a:gd name="connsiteX1" fmla="*/ 16550 w 18601"/>
              <a:gd name="connsiteY1" fmla="*/ 0 h 21600"/>
              <a:gd name="connsiteX2" fmla="*/ 18601 w 18601"/>
              <a:gd name="connsiteY2" fmla="*/ 10800 h 21600"/>
              <a:gd name="connsiteX3" fmla="*/ 16550 w 18601"/>
              <a:gd name="connsiteY3" fmla="*/ 21600 h 21600"/>
              <a:gd name="connsiteX4" fmla="*/ 1900 w 18601"/>
              <a:gd name="connsiteY4" fmla="*/ 21600 h 21600"/>
              <a:gd name="connsiteX5" fmla="*/ 3 w 18601"/>
              <a:gd name="connsiteY5" fmla="*/ 9552 h 21600"/>
              <a:gd name="connsiteX6" fmla="*/ 1900 w 18601"/>
              <a:gd name="connsiteY6" fmla="*/ 0 h 21600"/>
              <a:gd name="connsiteX0" fmla="*/ 1853 w 18554"/>
              <a:gd name="connsiteY0" fmla="*/ 0 h 21600"/>
              <a:gd name="connsiteX1" fmla="*/ 16503 w 18554"/>
              <a:gd name="connsiteY1" fmla="*/ 0 h 21600"/>
              <a:gd name="connsiteX2" fmla="*/ 18554 w 18554"/>
              <a:gd name="connsiteY2" fmla="*/ 10800 h 21600"/>
              <a:gd name="connsiteX3" fmla="*/ 16503 w 18554"/>
              <a:gd name="connsiteY3" fmla="*/ 21600 h 21600"/>
              <a:gd name="connsiteX4" fmla="*/ 1853 w 18554"/>
              <a:gd name="connsiteY4" fmla="*/ 21600 h 21600"/>
              <a:gd name="connsiteX5" fmla="*/ 6 w 18554"/>
              <a:gd name="connsiteY5" fmla="*/ 10211 h 21600"/>
              <a:gd name="connsiteX6" fmla="*/ 1853 w 18554"/>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54" h="21600">
                <a:moveTo>
                  <a:pt x="1853" y="0"/>
                </a:moveTo>
                <a:lnTo>
                  <a:pt x="16503" y="0"/>
                </a:lnTo>
                <a:cubicBezTo>
                  <a:pt x="18422" y="0"/>
                  <a:pt x="18554" y="4835"/>
                  <a:pt x="18554" y="10800"/>
                </a:cubicBezTo>
                <a:cubicBezTo>
                  <a:pt x="18554" y="16765"/>
                  <a:pt x="18422" y="21600"/>
                  <a:pt x="16503" y="21600"/>
                </a:cubicBezTo>
                <a:lnTo>
                  <a:pt x="1853" y="21600"/>
                </a:lnTo>
                <a:cubicBezTo>
                  <a:pt x="-66" y="21600"/>
                  <a:pt x="-15" y="14406"/>
                  <a:pt x="6" y="10211"/>
                </a:cubicBezTo>
                <a:cubicBezTo>
                  <a:pt x="27" y="6016"/>
                  <a:pt x="-66" y="0"/>
                  <a:pt x="1853" y="0"/>
                </a:cubicBezTo>
                <a:close/>
              </a:path>
            </a:pathLst>
          </a:cu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19DD276F-B096-4097-B12B-D225C7704D3B}"/>
              </a:ext>
            </a:extLst>
          </p:cNvPr>
          <p:cNvSpPr txBox="1"/>
          <p:nvPr/>
        </p:nvSpPr>
        <p:spPr>
          <a:xfrm>
            <a:off x="1255980" y="2478666"/>
            <a:ext cx="5530900" cy="2554545"/>
          </a:xfrm>
          <a:prstGeom prst="rect">
            <a:avLst/>
          </a:prstGeom>
          <a:solidFill>
            <a:schemeClr val="tx1"/>
          </a:solidFill>
          <a:ln>
            <a:solidFill>
              <a:schemeClr val="accent2"/>
            </a:solidFill>
          </a:ln>
        </p:spPr>
        <p:txBody>
          <a:bodyPr wrap="square">
            <a:spAutoFit/>
          </a:bodyPr>
          <a:lstStyle/>
          <a:p>
            <a:pPr marL="285750" indent="-285750">
              <a:buFont typeface="Arial" panose="020B0604020202020204" pitchFamily="34" charset="0"/>
              <a:buChar char="•"/>
            </a:pPr>
            <a:r>
              <a:rPr lang="en-GB" sz="2000" b="0" dirty="0">
                <a:solidFill>
                  <a:schemeClr val="bg1"/>
                </a:solidFill>
                <a:latin typeface="Arial" panose="020B0604020202020204" pitchFamily="34" charset="0"/>
                <a:cs typeface="Arial" panose="020B0604020202020204" pitchFamily="34" charset="0"/>
              </a:rPr>
              <a:t>Do you intend to register to vote before you turn 16? Why / why not?</a:t>
            </a:r>
          </a:p>
          <a:p>
            <a:endParaRPr lang="en-GB" sz="2000" b="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b="0" dirty="0">
                <a:solidFill>
                  <a:schemeClr val="bg1"/>
                </a:solidFill>
                <a:latin typeface="Arial" panose="020B0604020202020204" pitchFamily="34" charset="0"/>
                <a:cs typeface="Arial" panose="020B0604020202020204" pitchFamily="34" charset="0"/>
              </a:rPr>
              <a:t>What might stop you or your friends from registering to vote? </a:t>
            </a:r>
          </a:p>
          <a:p>
            <a:endParaRPr lang="en-GB" sz="2000" b="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b="0" dirty="0">
                <a:solidFill>
                  <a:schemeClr val="bg1"/>
                </a:solidFill>
                <a:latin typeface="Arial" panose="020B0604020202020204" pitchFamily="34" charset="0"/>
                <a:cs typeface="Arial" panose="020B0604020202020204" pitchFamily="34" charset="0"/>
              </a:rPr>
              <a:t>Find a new partner and gather as much information as you can</a:t>
            </a:r>
          </a:p>
        </p:txBody>
      </p:sp>
      <p:pic>
        <p:nvPicPr>
          <p:cNvPr id="3" name="Graphic 2" descr="Magnifying glass with solid fill">
            <a:extLst>
              <a:ext uri="{FF2B5EF4-FFF2-40B4-BE49-F238E27FC236}">
                <a16:creationId xmlns:a16="http://schemas.microsoft.com/office/drawing/2014/main" id="{707BA419-6832-D509-60F8-87DC657AB1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5395" y="1606480"/>
            <a:ext cx="560585" cy="560585"/>
          </a:xfrm>
          <a:prstGeom prst="rect">
            <a:avLst/>
          </a:prstGeom>
        </p:spPr>
      </p:pic>
      <p:sp>
        <p:nvSpPr>
          <p:cNvPr id="5" name="Rectangle 4">
            <a:extLst>
              <a:ext uri="{FF2B5EF4-FFF2-40B4-BE49-F238E27FC236}">
                <a16:creationId xmlns:a16="http://schemas.microsoft.com/office/drawing/2014/main" id="{2351D6D4-96DD-4938-EDC1-A1FC39E14EDE}"/>
              </a:ext>
            </a:extLst>
          </p:cNvPr>
          <p:cNvSpPr/>
          <p:nvPr/>
        </p:nvSpPr>
        <p:spPr>
          <a:xfrm>
            <a:off x="-11575" y="151920"/>
            <a:ext cx="12192000" cy="107273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0">
            <a:extLst>
              <a:ext uri="{FF2B5EF4-FFF2-40B4-BE49-F238E27FC236}">
                <a16:creationId xmlns:a16="http://schemas.microsoft.com/office/drawing/2014/main" id="{CBE74D94-0A88-26F6-9E65-B7F1BD45D754}"/>
              </a:ext>
            </a:extLst>
          </p:cNvPr>
          <p:cNvSpPr txBox="1">
            <a:spLocks/>
          </p:cNvSpPr>
          <p:nvPr/>
        </p:nvSpPr>
        <p:spPr>
          <a:xfrm>
            <a:off x="407931" y="425861"/>
            <a:ext cx="7689574" cy="7692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Arial" panose="020B0604020202020204" pitchFamily="34" charset="0"/>
                <a:cs typeface="Arial" panose="020B0604020202020204" pitchFamily="34" charset="0"/>
              </a:rPr>
              <a:t>Campaign Research</a:t>
            </a:r>
          </a:p>
        </p:txBody>
      </p:sp>
      <p:sp>
        <p:nvSpPr>
          <p:cNvPr id="9" name="TextBox 8">
            <a:extLst>
              <a:ext uri="{FF2B5EF4-FFF2-40B4-BE49-F238E27FC236}">
                <a16:creationId xmlns:a16="http://schemas.microsoft.com/office/drawing/2014/main" id="{881ED767-5997-33C7-D068-6CF9FB5D01BE}"/>
              </a:ext>
            </a:extLst>
          </p:cNvPr>
          <p:cNvSpPr txBox="1"/>
          <p:nvPr/>
        </p:nvSpPr>
        <p:spPr>
          <a:xfrm>
            <a:off x="1255981" y="1683384"/>
            <a:ext cx="10514554" cy="646331"/>
          </a:xfrm>
          <a:prstGeom prst="rect">
            <a:avLst/>
          </a:prstGeom>
          <a:noFill/>
        </p:spPr>
        <p:txBody>
          <a:bodyPr wrap="square">
            <a:spAutoFit/>
          </a:bodyPr>
          <a:lstStyle/>
          <a:p>
            <a:r>
              <a:rPr lang="en-US" sz="1800" dirty="0">
                <a:solidFill>
                  <a:schemeClr val="tx1"/>
                </a:solidFill>
                <a:latin typeface="Arial" panose="020B0604020202020204" pitchFamily="34" charset="0"/>
                <a:cs typeface="Arial" panose="020B0604020202020204" pitchFamily="34" charset="0"/>
              </a:rPr>
              <a:t>What are the barriers preventing young people from voting? In pairs, interview each other to find out.</a:t>
            </a:r>
          </a:p>
          <a:p>
            <a:pPr algn="l"/>
            <a:endParaRPr lang="en-US" sz="1800" dirty="0">
              <a:solidFill>
                <a:schemeClr val="tx1"/>
              </a:solidFill>
              <a:latin typeface="Arial" panose="020B0604020202020204" pitchFamily="34" charset="0"/>
              <a:cs typeface="Arial" panose="020B0604020202020204" pitchFamily="34" charset="0"/>
            </a:endParaRPr>
          </a:p>
        </p:txBody>
      </p:sp>
      <p:pic>
        <p:nvPicPr>
          <p:cNvPr id="11" name="Graphic 10" descr="Chat with solid fill">
            <a:extLst>
              <a:ext uri="{FF2B5EF4-FFF2-40B4-BE49-F238E27FC236}">
                <a16:creationId xmlns:a16="http://schemas.microsoft.com/office/drawing/2014/main" id="{24E718BC-774E-A07A-F6B2-6997DF598D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40011" y="2323565"/>
            <a:ext cx="914400" cy="914400"/>
          </a:xfrm>
          <a:prstGeom prst="rect">
            <a:avLst/>
          </a:prstGeom>
        </p:spPr>
      </p:pic>
      <p:pic>
        <p:nvPicPr>
          <p:cNvPr id="25" name="Picture 24" descr="Shape&#10;&#10;Description automatically generated with medium confidence">
            <a:extLst>
              <a:ext uri="{FF2B5EF4-FFF2-40B4-BE49-F238E27FC236}">
                <a16:creationId xmlns:a16="http://schemas.microsoft.com/office/drawing/2014/main" id="{50DEA7E5-3C66-CB8A-0CB8-B63A195FD0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12661" y="2905307"/>
            <a:ext cx="2769099" cy="2043653"/>
          </a:xfrm>
          <a:prstGeom prst="rect">
            <a:avLst/>
          </a:prstGeom>
        </p:spPr>
      </p:pic>
    </p:spTree>
    <p:extLst>
      <p:ext uri="{BB962C8B-B14F-4D97-AF65-F5344CB8AC3E}">
        <p14:creationId xmlns:p14="http://schemas.microsoft.com/office/powerpoint/2010/main" val="1578743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screenshot, font, design&#10;&#10;Description automatically generated">
            <a:extLst>
              <a:ext uri="{FF2B5EF4-FFF2-40B4-BE49-F238E27FC236}">
                <a16:creationId xmlns:a16="http://schemas.microsoft.com/office/drawing/2014/main" id="{FF8A00D5-972D-ED96-AC56-D96C38702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129" y="1619366"/>
            <a:ext cx="10390039" cy="3361483"/>
          </a:xfrm>
          <a:prstGeom prst="rect">
            <a:avLst/>
          </a:prstGeom>
        </p:spPr>
      </p:pic>
      <p:sp>
        <p:nvSpPr>
          <p:cNvPr id="3" name="Rectangle 2">
            <a:extLst>
              <a:ext uri="{FF2B5EF4-FFF2-40B4-BE49-F238E27FC236}">
                <a16:creationId xmlns:a16="http://schemas.microsoft.com/office/drawing/2014/main" id="{D4CF0165-73D1-98A9-0A3C-18D4E75D3B80}"/>
              </a:ext>
            </a:extLst>
          </p:cNvPr>
          <p:cNvSpPr/>
          <p:nvPr/>
        </p:nvSpPr>
        <p:spPr>
          <a:xfrm>
            <a:off x="0" y="252053"/>
            <a:ext cx="12192000" cy="107273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0">
            <a:extLst>
              <a:ext uri="{FF2B5EF4-FFF2-40B4-BE49-F238E27FC236}">
                <a16:creationId xmlns:a16="http://schemas.microsoft.com/office/drawing/2014/main" id="{658BB4A3-0BBF-CB1E-D941-6F9A61C35050}"/>
              </a:ext>
            </a:extLst>
          </p:cNvPr>
          <p:cNvSpPr txBox="1">
            <a:spLocks/>
          </p:cNvSpPr>
          <p:nvPr/>
        </p:nvSpPr>
        <p:spPr>
          <a:xfrm>
            <a:off x="423146" y="434105"/>
            <a:ext cx="7689574" cy="10933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Arial" panose="020B0604020202020204" pitchFamily="34" charset="0"/>
                <a:cs typeface="Arial" panose="020B0604020202020204" pitchFamily="34" charset="0"/>
              </a:rPr>
              <a:t>Campaign planning </a:t>
            </a:r>
          </a:p>
        </p:txBody>
      </p:sp>
      <p:sp>
        <p:nvSpPr>
          <p:cNvPr id="5" name="Text Placeholder 2">
            <a:extLst>
              <a:ext uri="{FF2B5EF4-FFF2-40B4-BE49-F238E27FC236}">
                <a16:creationId xmlns:a16="http://schemas.microsoft.com/office/drawing/2014/main" id="{A7EB7515-FBE9-9D1B-AB8F-1D8A2F819D68}"/>
              </a:ext>
            </a:extLst>
          </p:cNvPr>
          <p:cNvSpPr txBox="1">
            <a:spLocks/>
          </p:cNvSpPr>
          <p:nvPr/>
        </p:nvSpPr>
        <p:spPr>
          <a:xfrm>
            <a:off x="1869440" y="2121218"/>
            <a:ext cx="10001014" cy="2250204"/>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200000"/>
              </a:lnSpc>
            </a:pPr>
            <a:r>
              <a:rPr lang="en-US" sz="2000" dirty="0">
                <a:solidFill>
                  <a:schemeClr val="tx1"/>
                </a:solidFill>
                <a:latin typeface="Arial" panose="020B0604020202020204" pitchFamily="34" charset="0"/>
                <a:cs typeface="Arial" panose="020B0604020202020204" pitchFamily="34" charset="0"/>
              </a:rPr>
              <a:t>Get into campaign teams </a:t>
            </a:r>
          </a:p>
          <a:p>
            <a:pPr algn="l">
              <a:lnSpc>
                <a:spcPct val="200000"/>
              </a:lnSpc>
            </a:pPr>
            <a:r>
              <a:rPr lang="en-US" sz="2000" dirty="0">
                <a:solidFill>
                  <a:schemeClr val="tx1"/>
                </a:solidFill>
                <a:latin typeface="Arial" panose="020B0604020202020204" pitchFamily="34" charset="0"/>
                <a:cs typeface="Arial" panose="020B0604020202020204" pitchFamily="34" charset="0"/>
              </a:rPr>
              <a:t>Share your findings</a:t>
            </a:r>
          </a:p>
          <a:p>
            <a:pPr algn="l">
              <a:lnSpc>
                <a:spcPct val="200000"/>
              </a:lnSpc>
            </a:pPr>
            <a:r>
              <a:rPr lang="en-US" sz="2000" dirty="0">
                <a:solidFill>
                  <a:schemeClr val="tx1"/>
                </a:solidFill>
                <a:latin typeface="Arial" panose="020B0604020202020204" pitchFamily="34" charset="0"/>
                <a:cs typeface="Arial" panose="020B0604020202020204" pitchFamily="34" charset="0"/>
              </a:rPr>
              <a:t>Use your findings to come up with a key message for your campaign</a:t>
            </a:r>
          </a:p>
          <a:p>
            <a:pPr algn="l">
              <a:lnSpc>
                <a:spcPct val="200000"/>
              </a:lnSpc>
            </a:pPr>
            <a:r>
              <a:rPr lang="en-US" sz="2000" dirty="0">
                <a:solidFill>
                  <a:schemeClr val="tx1"/>
                </a:solidFill>
                <a:latin typeface="Arial" panose="020B0604020202020204" pitchFamily="34" charset="0"/>
                <a:cs typeface="Arial" panose="020B0604020202020204" pitchFamily="34" charset="0"/>
              </a:rPr>
              <a:t>Plan activities that you think will encourage young people to register to vote</a:t>
            </a:r>
          </a:p>
        </p:txBody>
      </p:sp>
    </p:spTree>
    <p:extLst>
      <p:ext uri="{BB962C8B-B14F-4D97-AF65-F5344CB8AC3E}">
        <p14:creationId xmlns:p14="http://schemas.microsoft.com/office/powerpoint/2010/main" val="4292874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06BD0A-4887-FA38-1F62-3FDACDCA2177}"/>
              </a:ext>
            </a:extLst>
          </p:cNvPr>
          <p:cNvSpPr/>
          <p:nvPr/>
        </p:nvSpPr>
        <p:spPr>
          <a:xfrm>
            <a:off x="0" y="252053"/>
            <a:ext cx="12192000" cy="107273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0">
            <a:extLst>
              <a:ext uri="{FF2B5EF4-FFF2-40B4-BE49-F238E27FC236}">
                <a16:creationId xmlns:a16="http://schemas.microsoft.com/office/drawing/2014/main" id="{E0AC25E8-5487-B044-603F-DBDC47E7F996}"/>
              </a:ext>
            </a:extLst>
          </p:cNvPr>
          <p:cNvSpPr txBox="1">
            <a:spLocks/>
          </p:cNvSpPr>
          <p:nvPr/>
        </p:nvSpPr>
        <p:spPr>
          <a:xfrm>
            <a:off x="423146" y="434105"/>
            <a:ext cx="7689574" cy="10933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Arial" panose="020B0604020202020204" pitchFamily="34" charset="0"/>
                <a:cs typeface="Arial" panose="020B0604020202020204" pitchFamily="34" charset="0"/>
              </a:rPr>
              <a:t>Share your ideas…</a:t>
            </a:r>
          </a:p>
        </p:txBody>
      </p:sp>
      <p:pic>
        <p:nvPicPr>
          <p:cNvPr id="4" name="Picture 3">
            <a:extLst>
              <a:ext uri="{FF2B5EF4-FFF2-40B4-BE49-F238E27FC236}">
                <a16:creationId xmlns:a16="http://schemas.microsoft.com/office/drawing/2014/main" id="{6C68396A-5173-80B6-C0A4-893540FE1C0D}"/>
              </a:ext>
            </a:extLst>
          </p:cNvPr>
          <p:cNvPicPr>
            <a:picLocks noChangeAspect="1"/>
          </p:cNvPicPr>
          <p:nvPr/>
        </p:nvPicPr>
        <p:blipFill>
          <a:blip r:embed="rId3"/>
          <a:stretch>
            <a:fillRect/>
          </a:stretch>
        </p:blipFill>
        <p:spPr>
          <a:xfrm>
            <a:off x="4149509" y="1506843"/>
            <a:ext cx="3368891" cy="3627468"/>
          </a:xfrm>
          <a:prstGeom prst="rect">
            <a:avLst/>
          </a:prstGeom>
        </p:spPr>
      </p:pic>
    </p:spTree>
    <p:extLst>
      <p:ext uri="{BB962C8B-B14F-4D97-AF65-F5344CB8AC3E}">
        <p14:creationId xmlns:p14="http://schemas.microsoft.com/office/powerpoint/2010/main" val="1074875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D527D5FF-9CF3-C5E3-9E0B-9A076E0ABD34}"/>
              </a:ext>
            </a:extLst>
          </p:cNvPr>
          <p:cNvSpPr txBox="1"/>
          <p:nvPr/>
        </p:nvSpPr>
        <p:spPr>
          <a:xfrm>
            <a:off x="0" y="1045465"/>
            <a:ext cx="12192000" cy="954107"/>
          </a:xfrm>
          <a:prstGeom prst="rect">
            <a:avLst/>
          </a:prstGeom>
          <a:solidFill>
            <a:schemeClr val="accent2"/>
          </a:solidFill>
          <a:ln>
            <a:solidFill>
              <a:schemeClr val="bg1"/>
            </a:solidFill>
          </a:ln>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Arial" panose="020B0604020202020204" pitchFamily="34" charset="0"/>
              </a:rPr>
              <a:t>Optional</a:t>
            </a:r>
          </a:p>
        </p:txBody>
      </p:sp>
      <p:sp>
        <p:nvSpPr>
          <p:cNvPr id="2" name="Speech Bubble: Rectangle with Corners Rounded 1">
            <a:extLst>
              <a:ext uri="{FF2B5EF4-FFF2-40B4-BE49-F238E27FC236}">
                <a16:creationId xmlns:a16="http://schemas.microsoft.com/office/drawing/2014/main" id="{5517A5D1-C9AA-371C-C4B9-03B867786FBF}"/>
              </a:ext>
            </a:extLst>
          </p:cNvPr>
          <p:cNvSpPr/>
          <p:nvPr/>
        </p:nvSpPr>
        <p:spPr>
          <a:xfrm>
            <a:off x="60334" y="282658"/>
            <a:ext cx="2242183" cy="672924"/>
          </a:xfrm>
          <a:prstGeom prst="wedgeRoundRectCallout">
            <a:avLst>
              <a:gd name="adj1" fmla="val -23799"/>
              <a:gd name="adj2" fmla="val 84075"/>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a:ea typeface="+mn-ea"/>
                <a:cs typeface="+mn-cs"/>
              </a:rPr>
              <a:t>Next lesson:</a:t>
            </a:r>
          </a:p>
        </p:txBody>
      </p:sp>
      <p:pic>
        <p:nvPicPr>
          <p:cNvPr id="4" name="Picture 3">
            <a:extLst>
              <a:ext uri="{FF2B5EF4-FFF2-40B4-BE49-F238E27FC236}">
                <a16:creationId xmlns:a16="http://schemas.microsoft.com/office/drawing/2014/main" id="{CFC436F3-A658-A3DE-EB10-95E41E4F7DE4}"/>
              </a:ext>
            </a:extLst>
          </p:cNvPr>
          <p:cNvPicPr>
            <a:picLocks noChangeAspect="1"/>
          </p:cNvPicPr>
          <p:nvPr/>
        </p:nvPicPr>
        <p:blipFill>
          <a:blip r:embed="rId3"/>
          <a:stretch>
            <a:fillRect/>
          </a:stretch>
        </p:blipFill>
        <p:spPr>
          <a:xfrm>
            <a:off x="4102055" y="2073714"/>
            <a:ext cx="3148600" cy="3390269"/>
          </a:xfrm>
          <a:prstGeom prst="rect">
            <a:avLst/>
          </a:prstGeom>
        </p:spPr>
      </p:pic>
    </p:spTree>
    <p:extLst>
      <p:ext uri="{BB962C8B-B14F-4D97-AF65-F5344CB8AC3E}">
        <p14:creationId xmlns:p14="http://schemas.microsoft.com/office/powerpoint/2010/main" val="47405730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654</TotalTime>
  <Words>831</Words>
  <Application>Microsoft Office PowerPoint</Application>
  <PresentationFormat>Widescreen</PresentationFormat>
  <Paragraphs>94</Paragraphs>
  <Slides>8</Slides>
  <Notes>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 Black</vt:lpstr>
      <vt:lpstr>Calibri</vt:lpstr>
      <vt:lpstr>Calibri Light</vt:lpstr>
      <vt:lpstr>Montserrat</vt:lpstr>
      <vt:lpstr>Swis721LtBTW05-Medium</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Abdalla, Selma</dc:creator>
  <cp:lastModifiedBy>Abdalla, Selma</cp:lastModifiedBy>
  <cp:revision>2</cp:revision>
  <dcterms:created xsi:type="dcterms:W3CDTF">2023-05-09T09:14:38Z</dcterms:created>
  <dcterms:modified xsi:type="dcterms:W3CDTF">2023-07-04T14:39:17Z</dcterms:modified>
</cp:coreProperties>
</file>