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84" r:id="rId2"/>
    <p:sldId id="275" r:id="rId3"/>
    <p:sldId id="278" r:id="rId4"/>
    <p:sldId id="279" r:id="rId5"/>
    <p:sldId id="280" r:id="rId6"/>
    <p:sldId id="281" r:id="rId7"/>
    <p:sldId id="282" r:id="rId8"/>
    <p:sldId id="283"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8D4B"/>
    <a:srgbClr val="FDD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C1E774-D627-488F-B082-4716FA30BF87}" v="22" dt="2023-07-04T14:34:10.9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75754" autoAdjust="0"/>
  </p:normalViewPr>
  <p:slideViewPr>
    <p:cSldViewPr snapToGrid="0">
      <p:cViewPr varScale="1">
        <p:scale>
          <a:sx n="65" d="100"/>
          <a:sy n="65" d="100"/>
        </p:scale>
        <p:origin x="45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alla, Selma" userId="cd627811-8daf-45d6-b32d-0e9da46fbf40" providerId="ADAL" clId="{09C1E774-D627-488F-B082-4716FA30BF87}"/>
    <pc:docChg chg="undo custSel addSld delSld modSld">
      <pc:chgData name="Abdalla, Selma" userId="cd627811-8daf-45d6-b32d-0e9da46fbf40" providerId="ADAL" clId="{09C1E774-D627-488F-B082-4716FA30BF87}" dt="2023-07-04T14:34:41.759" v="126" actId="478"/>
      <pc:docMkLst>
        <pc:docMk/>
      </pc:docMkLst>
      <pc:sldChg chg="addSp delSp del mod setBg">
        <pc:chgData name="Abdalla, Selma" userId="cd627811-8daf-45d6-b32d-0e9da46fbf40" providerId="ADAL" clId="{09C1E774-D627-488F-B082-4716FA30BF87}" dt="2023-07-04T13:52:46.672" v="18" actId="47"/>
        <pc:sldMkLst>
          <pc:docMk/>
          <pc:sldMk cId="468728809" sldId="261"/>
        </pc:sldMkLst>
        <pc:spChg chg="add del">
          <ac:chgData name="Abdalla, Selma" userId="cd627811-8daf-45d6-b32d-0e9da46fbf40" providerId="ADAL" clId="{09C1E774-D627-488F-B082-4716FA30BF87}" dt="2023-07-04T13:49:33.549" v="6" actId="478"/>
          <ac:spMkLst>
            <pc:docMk/>
            <pc:sldMk cId="468728809" sldId="261"/>
            <ac:spMk id="5" creationId="{26E7A771-3706-8884-430D-3D384058897D}"/>
          </ac:spMkLst>
        </pc:spChg>
        <pc:picChg chg="add del">
          <ac:chgData name="Abdalla, Selma" userId="cd627811-8daf-45d6-b32d-0e9da46fbf40" providerId="ADAL" clId="{09C1E774-D627-488F-B082-4716FA30BF87}" dt="2023-07-04T13:49:59.870" v="10" actId="478"/>
          <ac:picMkLst>
            <pc:docMk/>
            <pc:sldMk cId="468728809" sldId="261"/>
            <ac:picMk id="2" creationId="{8F63350A-45A0-BA32-2ADF-0EB91369F6FB}"/>
          </ac:picMkLst>
        </pc:picChg>
        <pc:picChg chg="add del">
          <ac:chgData name="Abdalla, Selma" userId="cd627811-8daf-45d6-b32d-0e9da46fbf40" providerId="ADAL" clId="{09C1E774-D627-488F-B082-4716FA30BF87}" dt="2023-07-04T13:50:04.121" v="11" actId="478"/>
          <ac:picMkLst>
            <pc:docMk/>
            <pc:sldMk cId="468728809" sldId="261"/>
            <ac:picMk id="3" creationId="{E277FE69-D550-0CC8-FCBF-B241939247A4}"/>
          </ac:picMkLst>
        </pc:picChg>
        <pc:picChg chg="add del">
          <ac:chgData name="Abdalla, Selma" userId="cd627811-8daf-45d6-b32d-0e9da46fbf40" providerId="ADAL" clId="{09C1E774-D627-488F-B082-4716FA30BF87}" dt="2023-07-04T13:50:06.079" v="12" actId="478"/>
          <ac:picMkLst>
            <pc:docMk/>
            <pc:sldMk cId="468728809" sldId="261"/>
            <ac:picMk id="8" creationId="{C8A38E1C-3C30-CA78-A69C-F12DE84D433B}"/>
          </ac:picMkLst>
        </pc:picChg>
      </pc:sldChg>
      <pc:sldChg chg="addSp delSp modSp mod setBg">
        <pc:chgData name="Abdalla, Selma" userId="cd627811-8daf-45d6-b32d-0e9da46fbf40" providerId="ADAL" clId="{09C1E774-D627-488F-B082-4716FA30BF87}" dt="2023-07-04T14:34:41.759" v="126" actId="478"/>
        <pc:sldMkLst>
          <pc:docMk/>
          <pc:sldMk cId="474057305" sldId="266"/>
        </pc:sldMkLst>
        <pc:spChg chg="add del">
          <ac:chgData name="Abdalla, Selma" userId="cd627811-8daf-45d6-b32d-0e9da46fbf40" providerId="ADAL" clId="{09C1E774-D627-488F-B082-4716FA30BF87}" dt="2023-07-04T14:33:24.883" v="111" actId="478"/>
          <ac:spMkLst>
            <pc:docMk/>
            <pc:sldMk cId="474057305" sldId="266"/>
            <ac:spMk id="2" creationId="{5517A5D1-C9AA-371C-C4B9-03B867786FBF}"/>
          </ac:spMkLst>
        </pc:spChg>
        <pc:spChg chg="del mod">
          <ac:chgData name="Abdalla, Selma" userId="cd627811-8daf-45d6-b32d-0e9da46fbf40" providerId="ADAL" clId="{09C1E774-D627-488F-B082-4716FA30BF87}" dt="2023-07-04T14:34:27.663" v="123" actId="478"/>
          <ac:spMkLst>
            <pc:docMk/>
            <pc:sldMk cId="474057305" sldId="266"/>
            <ac:spMk id="5" creationId="{5DE1772D-2DE7-5EDD-5FE2-FDCE08C31D65}"/>
          </ac:spMkLst>
        </pc:spChg>
        <pc:spChg chg="add del mod">
          <ac:chgData name="Abdalla, Selma" userId="cd627811-8daf-45d6-b32d-0e9da46fbf40" providerId="ADAL" clId="{09C1E774-D627-488F-B082-4716FA30BF87}" dt="2023-07-04T14:34:34.290" v="125" actId="478"/>
          <ac:spMkLst>
            <pc:docMk/>
            <pc:sldMk cId="474057305" sldId="266"/>
            <ac:spMk id="20" creationId="{D527D5FF-9CF3-C5E3-9E0B-9A076E0ABD34}"/>
          </ac:spMkLst>
        </pc:spChg>
        <pc:picChg chg="del">
          <ac:chgData name="Abdalla, Selma" userId="cd627811-8daf-45d6-b32d-0e9da46fbf40" providerId="ADAL" clId="{09C1E774-D627-488F-B082-4716FA30BF87}" dt="2023-07-04T14:34:23.694" v="121" actId="478"/>
          <ac:picMkLst>
            <pc:docMk/>
            <pc:sldMk cId="474057305" sldId="266"/>
            <ac:picMk id="3" creationId="{D8BF5ADD-9749-CC3A-29F3-946CCFBDEE08}"/>
          </ac:picMkLst>
        </pc:picChg>
        <pc:picChg chg="del">
          <ac:chgData name="Abdalla, Selma" userId="cd627811-8daf-45d6-b32d-0e9da46fbf40" providerId="ADAL" clId="{09C1E774-D627-488F-B082-4716FA30BF87}" dt="2023-07-04T14:34:41.759" v="126" actId="478"/>
          <ac:picMkLst>
            <pc:docMk/>
            <pc:sldMk cId="474057305" sldId="266"/>
            <ac:picMk id="6" creationId="{1356B722-1071-6FE3-3AC4-508B3E3AA380}"/>
          </ac:picMkLst>
        </pc:picChg>
        <pc:picChg chg="del">
          <ac:chgData name="Abdalla, Selma" userId="cd627811-8daf-45d6-b32d-0e9da46fbf40" providerId="ADAL" clId="{09C1E774-D627-488F-B082-4716FA30BF87}" dt="2023-07-04T14:34:16.364" v="118" actId="478"/>
          <ac:picMkLst>
            <pc:docMk/>
            <pc:sldMk cId="474057305" sldId="266"/>
            <ac:picMk id="7" creationId="{DA5A0C15-FAF2-83B0-3CE0-811DD708AE82}"/>
          </ac:picMkLst>
        </pc:picChg>
        <pc:picChg chg="del">
          <ac:chgData name="Abdalla, Selma" userId="cd627811-8daf-45d6-b32d-0e9da46fbf40" providerId="ADAL" clId="{09C1E774-D627-488F-B082-4716FA30BF87}" dt="2023-07-04T14:34:18.404" v="119" actId="478"/>
          <ac:picMkLst>
            <pc:docMk/>
            <pc:sldMk cId="474057305" sldId="266"/>
            <ac:picMk id="8" creationId="{AF0D13F0-EEC3-AD7B-39AA-0323B52B8C00}"/>
          </ac:picMkLst>
        </pc:picChg>
        <pc:picChg chg="del">
          <ac:chgData name="Abdalla, Selma" userId="cd627811-8daf-45d6-b32d-0e9da46fbf40" providerId="ADAL" clId="{09C1E774-D627-488F-B082-4716FA30BF87}" dt="2023-07-04T14:34:21.443" v="120" actId="478"/>
          <ac:picMkLst>
            <pc:docMk/>
            <pc:sldMk cId="474057305" sldId="266"/>
            <ac:picMk id="10" creationId="{D7395D40-5979-4621-85A6-FDA4090E4EB4}"/>
          </ac:picMkLst>
        </pc:picChg>
      </pc:sldChg>
      <pc:sldChg chg="addSp delSp modSp mod setBg addAnim delAnim modAnim">
        <pc:chgData name="Abdalla, Selma" userId="cd627811-8daf-45d6-b32d-0e9da46fbf40" providerId="ADAL" clId="{09C1E774-D627-488F-B082-4716FA30BF87}" dt="2023-07-04T13:58:08.338" v="98"/>
        <pc:sldMkLst>
          <pc:docMk/>
          <pc:sldMk cId="863498612" sldId="275"/>
        </pc:sldMkLst>
        <pc:spChg chg="add del mod">
          <ac:chgData name="Abdalla, Selma" userId="cd627811-8daf-45d6-b32d-0e9da46fbf40" providerId="ADAL" clId="{09C1E774-D627-488F-B082-4716FA30BF87}" dt="2023-07-04T13:55:23.559" v="37" actId="11529"/>
          <ac:spMkLst>
            <pc:docMk/>
            <pc:sldMk cId="863498612" sldId="275"/>
            <ac:spMk id="7" creationId="{3E8B505A-1527-D3F6-D1D7-616779CE1797}"/>
          </ac:spMkLst>
        </pc:spChg>
        <pc:spChg chg="add del">
          <ac:chgData name="Abdalla, Selma" userId="cd627811-8daf-45d6-b32d-0e9da46fbf40" providerId="ADAL" clId="{09C1E774-D627-488F-B082-4716FA30BF87}" dt="2023-07-04T13:56:40.603" v="50" actId="478"/>
          <ac:spMkLst>
            <pc:docMk/>
            <pc:sldMk cId="863498612" sldId="275"/>
            <ac:spMk id="19" creationId="{62FC23A5-9D81-11C3-7CD5-D55973529D14}"/>
          </ac:spMkLst>
        </pc:spChg>
        <pc:spChg chg="add del">
          <ac:chgData name="Abdalla, Selma" userId="cd627811-8daf-45d6-b32d-0e9da46fbf40" providerId="ADAL" clId="{09C1E774-D627-488F-B082-4716FA30BF87}" dt="2023-07-04T13:56:51.161" v="52" actId="478"/>
          <ac:spMkLst>
            <pc:docMk/>
            <pc:sldMk cId="863498612" sldId="275"/>
            <ac:spMk id="20" creationId="{0A4A21F8-0E63-C433-2824-D46E9747630B}"/>
          </ac:spMkLst>
        </pc:spChg>
        <pc:spChg chg="add del mod">
          <ac:chgData name="Abdalla, Selma" userId="cd627811-8daf-45d6-b32d-0e9da46fbf40" providerId="ADAL" clId="{09C1E774-D627-488F-B082-4716FA30BF87}" dt="2023-07-04T13:56:57.301" v="55" actId="478"/>
          <ac:spMkLst>
            <pc:docMk/>
            <pc:sldMk cId="863498612" sldId="275"/>
            <ac:spMk id="21" creationId="{1165F190-8917-2BFC-A10D-5BB83E0F9136}"/>
          </ac:spMkLst>
        </pc:spChg>
        <pc:spChg chg="add del">
          <ac:chgData name="Abdalla, Selma" userId="cd627811-8daf-45d6-b32d-0e9da46fbf40" providerId="ADAL" clId="{09C1E774-D627-488F-B082-4716FA30BF87}" dt="2023-07-04T13:57:01.815" v="57" actId="478"/>
          <ac:spMkLst>
            <pc:docMk/>
            <pc:sldMk cId="863498612" sldId="275"/>
            <ac:spMk id="22" creationId="{984901BE-D245-3C0A-554C-AD1D226DBB4E}"/>
          </ac:spMkLst>
        </pc:spChg>
        <pc:spChg chg="add del">
          <ac:chgData name="Abdalla, Selma" userId="cd627811-8daf-45d6-b32d-0e9da46fbf40" providerId="ADAL" clId="{09C1E774-D627-488F-B082-4716FA30BF87}" dt="2023-07-04T13:53:37.625" v="20" actId="478"/>
          <ac:spMkLst>
            <pc:docMk/>
            <pc:sldMk cId="863498612" sldId="275"/>
            <ac:spMk id="46" creationId="{4C42DC0F-C519-8020-996D-05ED8B2794F1}"/>
          </ac:spMkLst>
        </pc:spChg>
        <pc:grpChg chg="add del">
          <ac:chgData name="Abdalla, Selma" userId="cd627811-8daf-45d6-b32d-0e9da46fbf40" providerId="ADAL" clId="{09C1E774-D627-488F-B082-4716FA30BF87}" dt="2023-07-04T13:56:34.898" v="49" actId="478"/>
          <ac:grpSpMkLst>
            <pc:docMk/>
            <pc:sldMk cId="863498612" sldId="275"/>
            <ac:grpSpMk id="2" creationId="{EECE259A-EF4A-36DE-642E-35CA05822BEC}"/>
          </ac:grpSpMkLst>
        </pc:grpChg>
        <pc:grpChg chg="add del">
          <ac:chgData name="Abdalla, Selma" userId="cd627811-8daf-45d6-b32d-0e9da46fbf40" providerId="ADAL" clId="{09C1E774-D627-488F-B082-4716FA30BF87}" dt="2023-07-04T13:56:48.426" v="51" actId="478"/>
          <ac:grpSpMkLst>
            <pc:docMk/>
            <pc:sldMk cId="863498612" sldId="275"/>
            <ac:grpSpMk id="3" creationId="{6FE2E23D-6372-2856-81A9-3A82E66F2078}"/>
          </ac:grpSpMkLst>
        </pc:grpChg>
        <pc:grpChg chg="add del">
          <ac:chgData name="Abdalla, Selma" userId="cd627811-8daf-45d6-b32d-0e9da46fbf40" providerId="ADAL" clId="{09C1E774-D627-488F-B082-4716FA30BF87}" dt="2023-07-04T13:56:52.985" v="53" actId="478"/>
          <ac:grpSpMkLst>
            <pc:docMk/>
            <pc:sldMk cId="863498612" sldId="275"/>
            <ac:grpSpMk id="4" creationId="{C23D8393-F13E-565E-56E0-EA9AA315259B}"/>
          </ac:grpSpMkLst>
        </pc:grpChg>
        <pc:grpChg chg="add del">
          <ac:chgData name="Abdalla, Selma" userId="cd627811-8daf-45d6-b32d-0e9da46fbf40" providerId="ADAL" clId="{09C1E774-D627-488F-B082-4716FA30BF87}" dt="2023-07-04T13:56:59.229" v="56" actId="478"/>
          <ac:grpSpMkLst>
            <pc:docMk/>
            <pc:sldMk cId="863498612" sldId="275"/>
            <ac:grpSpMk id="5" creationId="{AA4074AF-64CD-C0F1-FBDA-B5084AD309B3}"/>
          </ac:grpSpMkLst>
        </pc:grpChg>
        <pc:grpChg chg="add del">
          <ac:chgData name="Abdalla, Selma" userId="cd627811-8daf-45d6-b32d-0e9da46fbf40" providerId="ADAL" clId="{09C1E774-D627-488F-B082-4716FA30BF87}" dt="2023-07-04T13:55:27.987" v="48" actId="478"/>
          <ac:grpSpMkLst>
            <pc:docMk/>
            <pc:sldMk cId="863498612" sldId="275"/>
            <ac:grpSpMk id="6" creationId="{25C467D8-04F6-9979-36CA-8A977DF8310A}"/>
          </ac:grpSpMkLst>
        </pc:grpChg>
        <pc:picChg chg="add mod ord">
          <ac:chgData name="Abdalla, Selma" userId="cd627811-8daf-45d6-b32d-0e9da46fbf40" providerId="ADAL" clId="{09C1E774-D627-488F-B082-4716FA30BF87}" dt="2023-07-04T13:57:43.365" v="95" actId="171"/>
          <ac:picMkLst>
            <pc:docMk/>
            <pc:sldMk cId="863498612" sldId="275"/>
            <ac:picMk id="11" creationId="{62DB5D2D-E89E-D3B3-112D-B1047805394B}"/>
          </ac:picMkLst>
        </pc:picChg>
      </pc:sldChg>
      <pc:sldChg chg="addSp delSp modSp mod modAnim">
        <pc:chgData name="Abdalla, Selma" userId="cd627811-8daf-45d6-b32d-0e9da46fbf40" providerId="ADAL" clId="{09C1E774-D627-488F-B082-4716FA30BF87}" dt="2023-07-04T13:59:14.844" v="107" actId="1037"/>
        <pc:sldMkLst>
          <pc:docMk/>
          <pc:sldMk cId="3048536130" sldId="281"/>
        </pc:sldMkLst>
        <pc:spChg chg="del">
          <ac:chgData name="Abdalla, Selma" userId="cd627811-8daf-45d6-b32d-0e9da46fbf40" providerId="ADAL" clId="{09C1E774-D627-488F-B082-4716FA30BF87}" dt="2023-07-04T13:58:40.911" v="100" actId="478"/>
          <ac:spMkLst>
            <pc:docMk/>
            <pc:sldMk cId="3048536130" sldId="281"/>
            <ac:spMk id="19" creationId="{62FC23A5-9D81-11C3-7CD5-D55973529D14}"/>
          </ac:spMkLst>
        </pc:spChg>
        <pc:spChg chg="del">
          <ac:chgData name="Abdalla, Selma" userId="cd627811-8daf-45d6-b32d-0e9da46fbf40" providerId="ADAL" clId="{09C1E774-D627-488F-B082-4716FA30BF87}" dt="2023-07-04T13:58:50.489" v="101" actId="478"/>
          <ac:spMkLst>
            <pc:docMk/>
            <pc:sldMk cId="3048536130" sldId="281"/>
            <ac:spMk id="20" creationId="{0A4A21F8-0E63-C433-2824-D46E9747630B}"/>
          </ac:spMkLst>
        </pc:spChg>
        <pc:spChg chg="del">
          <ac:chgData name="Abdalla, Selma" userId="cd627811-8daf-45d6-b32d-0e9da46fbf40" providerId="ADAL" clId="{09C1E774-D627-488F-B082-4716FA30BF87}" dt="2023-07-04T13:58:50.489" v="101" actId="478"/>
          <ac:spMkLst>
            <pc:docMk/>
            <pc:sldMk cId="3048536130" sldId="281"/>
            <ac:spMk id="21" creationId="{1165F190-8917-2BFC-A10D-5BB83E0F9136}"/>
          </ac:spMkLst>
        </pc:spChg>
        <pc:spChg chg="del">
          <ac:chgData name="Abdalla, Selma" userId="cd627811-8daf-45d6-b32d-0e9da46fbf40" providerId="ADAL" clId="{09C1E774-D627-488F-B082-4716FA30BF87}" dt="2023-07-04T13:58:50.489" v="101" actId="478"/>
          <ac:spMkLst>
            <pc:docMk/>
            <pc:sldMk cId="3048536130" sldId="281"/>
            <ac:spMk id="22" creationId="{984901BE-D245-3C0A-554C-AD1D226DBB4E}"/>
          </ac:spMkLst>
        </pc:spChg>
        <pc:grpChg chg="del">
          <ac:chgData name="Abdalla, Selma" userId="cd627811-8daf-45d6-b32d-0e9da46fbf40" providerId="ADAL" clId="{09C1E774-D627-488F-B082-4716FA30BF87}" dt="2023-07-04T13:58:38.076" v="99" actId="478"/>
          <ac:grpSpMkLst>
            <pc:docMk/>
            <pc:sldMk cId="3048536130" sldId="281"/>
            <ac:grpSpMk id="2" creationId="{EECE259A-EF4A-36DE-642E-35CA05822BEC}"/>
          </ac:grpSpMkLst>
        </pc:grpChg>
        <pc:grpChg chg="del">
          <ac:chgData name="Abdalla, Selma" userId="cd627811-8daf-45d6-b32d-0e9da46fbf40" providerId="ADAL" clId="{09C1E774-D627-488F-B082-4716FA30BF87}" dt="2023-07-04T13:58:50.489" v="101" actId="478"/>
          <ac:grpSpMkLst>
            <pc:docMk/>
            <pc:sldMk cId="3048536130" sldId="281"/>
            <ac:grpSpMk id="3" creationId="{6FE2E23D-6372-2856-81A9-3A82E66F2078}"/>
          </ac:grpSpMkLst>
        </pc:grpChg>
        <pc:grpChg chg="del">
          <ac:chgData name="Abdalla, Selma" userId="cd627811-8daf-45d6-b32d-0e9da46fbf40" providerId="ADAL" clId="{09C1E774-D627-488F-B082-4716FA30BF87}" dt="2023-07-04T13:58:50.489" v="101" actId="478"/>
          <ac:grpSpMkLst>
            <pc:docMk/>
            <pc:sldMk cId="3048536130" sldId="281"/>
            <ac:grpSpMk id="4" creationId="{C23D8393-F13E-565E-56E0-EA9AA315259B}"/>
          </ac:grpSpMkLst>
        </pc:grpChg>
        <pc:grpChg chg="del">
          <ac:chgData name="Abdalla, Selma" userId="cd627811-8daf-45d6-b32d-0e9da46fbf40" providerId="ADAL" clId="{09C1E774-D627-488F-B082-4716FA30BF87}" dt="2023-07-04T13:58:50.489" v="101" actId="478"/>
          <ac:grpSpMkLst>
            <pc:docMk/>
            <pc:sldMk cId="3048536130" sldId="281"/>
            <ac:grpSpMk id="5" creationId="{AA4074AF-64CD-C0F1-FBDA-B5084AD309B3}"/>
          </ac:grpSpMkLst>
        </pc:grpChg>
        <pc:picChg chg="add mod ord">
          <ac:chgData name="Abdalla, Selma" userId="cd627811-8daf-45d6-b32d-0e9da46fbf40" providerId="ADAL" clId="{09C1E774-D627-488F-B082-4716FA30BF87}" dt="2023-07-04T13:59:14.844" v="107" actId="1037"/>
          <ac:picMkLst>
            <pc:docMk/>
            <pc:sldMk cId="3048536130" sldId="281"/>
            <ac:picMk id="7" creationId="{E7FFCD85-F526-8814-56DD-ED71D0AB3503}"/>
          </ac:picMkLst>
        </pc:picChg>
      </pc:sldChg>
      <pc:sldChg chg="new setBg">
        <pc:chgData name="Abdalla, Selma" userId="cd627811-8daf-45d6-b32d-0e9da46fbf40" providerId="ADAL" clId="{09C1E774-D627-488F-B082-4716FA30BF87}" dt="2023-07-04T13:52:44.006" v="17"/>
        <pc:sldMkLst>
          <pc:docMk/>
          <pc:sldMk cId="3596711379" sldId="284"/>
        </pc:sldMkLst>
      </pc:sldChg>
      <pc:sldChg chg="new del">
        <pc:chgData name="Abdalla, Selma" userId="cd627811-8daf-45d6-b32d-0e9da46fbf40" providerId="ADAL" clId="{09C1E774-D627-488F-B082-4716FA30BF87}" dt="2023-07-04T13:52:29.003" v="14" actId="680"/>
        <pc:sldMkLst>
          <pc:docMk/>
          <pc:sldMk cId="3722604021"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83023B-6B75-40E0-8151-E31798AD94A5}" type="datetimeFigureOut">
              <a:rPr lang="en-GB" smtClean="0"/>
              <a:t>04/07/2023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346CE8-0BA2-4DC3-9F65-C9E444F3AC91}" type="slidenum">
              <a:rPr lang="en-GB" smtClean="0"/>
              <a:t>‹#›</a:t>
            </a:fld>
            <a:endParaRPr lang="en-GB"/>
          </a:p>
        </p:txBody>
      </p:sp>
    </p:spTree>
    <p:extLst>
      <p:ext uri="{BB962C8B-B14F-4D97-AF65-F5344CB8AC3E}">
        <p14:creationId xmlns:p14="http://schemas.microsoft.com/office/powerpoint/2010/main" val="2349390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_kUf3q-GFQ0"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9Ah3glM_CuA&amp;list=PLm0G6YKL5VxICxsda9-6SoIfmA6SLiVHr"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vUCl0e3Q6QA&amp;list=PLm0G6YKL5VxJYyEjUTXKbphqw9FgO6c6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o0KHkcQmFp8&amp;list=PLm0G6YKL5VxICxsda9-6SoIfmA6SLiVHr&amp;t=31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students 5 minutes to write down their typical daily schedule and highlight which of their daily tasks they think are impacted by politics. </a:t>
            </a:r>
          </a:p>
          <a:p>
            <a:r>
              <a:rPr lang="en-GB" dirty="0"/>
              <a:t>On the slide is an example of an everyday schedule for a young person going to school. </a:t>
            </a:r>
          </a:p>
          <a:p>
            <a:endParaRPr lang="en-GB" dirty="0"/>
          </a:p>
          <a:p>
            <a:r>
              <a:rPr lang="en-GB" dirty="0"/>
              <a:t>Ask pupils to think about which of the daily tasks they think are impacted by politics and how? </a:t>
            </a:r>
          </a:p>
          <a:p>
            <a:r>
              <a:rPr lang="en-GB" dirty="0"/>
              <a:t>The answer is </a:t>
            </a:r>
            <a:r>
              <a:rPr lang="en-GB" b="1" u="sng" dirty="0"/>
              <a:t>all of them</a:t>
            </a:r>
            <a:r>
              <a:rPr lang="en-GB" dirty="0"/>
              <a:t>: all these daily tasks are impacted by politics, by different governmental organisations. Allow students to share their thoughts on how they think each daily activity is impacted by politics. </a:t>
            </a:r>
          </a:p>
          <a:p>
            <a:endParaRPr lang="en-GB" dirty="0"/>
          </a:p>
          <a:p>
            <a:r>
              <a:rPr lang="en-GB" dirty="0"/>
              <a:t>Use the next 3 slides to go over the general points about each governmental organisation before asking pupils in slide 6 if they can answer which governmental organisation has power over each daily activity in this example. </a:t>
            </a:r>
          </a:p>
        </p:txBody>
      </p:sp>
      <p:sp>
        <p:nvSpPr>
          <p:cNvPr id="4" name="Slide Number Placeholder 3"/>
          <p:cNvSpPr>
            <a:spLocks noGrp="1"/>
          </p:cNvSpPr>
          <p:nvPr>
            <p:ph type="sldNum" sz="quarter" idx="5"/>
          </p:nvPr>
        </p:nvSpPr>
        <p:spPr/>
        <p:txBody>
          <a:bodyPr/>
          <a:lstStyle/>
          <a:p>
            <a:fld id="{B9346CE8-0BA2-4DC3-9F65-C9E444F3AC91}" type="slidenum">
              <a:rPr lang="en-GB" smtClean="0"/>
              <a:t>2</a:t>
            </a:fld>
            <a:endParaRPr lang="en-GB"/>
          </a:p>
        </p:txBody>
      </p:sp>
    </p:spTree>
    <p:extLst>
      <p:ext uri="{BB962C8B-B14F-4D97-AF65-F5344CB8AC3E}">
        <p14:creationId xmlns:p14="http://schemas.microsoft.com/office/powerpoint/2010/main" val="1384358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students the opportunity to discuss the following points:</a:t>
            </a:r>
          </a:p>
          <a:p>
            <a:r>
              <a:rPr lang="en-GB" dirty="0"/>
              <a:t>-   Firstly, if they recognise their local council building</a:t>
            </a:r>
          </a:p>
          <a:p>
            <a:pPr marL="171450" indent="-171450">
              <a:buFontTx/>
              <a:buChar char="-"/>
            </a:pPr>
            <a:r>
              <a:rPr lang="en-GB" dirty="0"/>
              <a:t>What do they think happens in this building? </a:t>
            </a:r>
          </a:p>
          <a:p>
            <a:endParaRPr lang="en-GB" dirty="0"/>
          </a:p>
          <a:p>
            <a:r>
              <a:rPr lang="en-GB" dirty="0"/>
              <a:t>Then use the following sub questions as discussion points and to help pupils answer the main question in the heading, before playing the animated video for further information:</a:t>
            </a:r>
          </a:p>
          <a:p>
            <a:pPr marL="171450" indent="-171450">
              <a:buFontTx/>
              <a:buChar char="-"/>
            </a:pPr>
            <a:r>
              <a:rPr lang="en-GB" b="1" dirty="0"/>
              <a:t>Which area is the Council responsible for? </a:t>
            </a:r>
            <a:r>
              <a:rPr lang="en-GB" dirty="0"/>
              <a:t>– Just the local council area (Cardiff)</a:t>
            </a:r>
          </a:p>
          <a:p>
            <a:pPr marL="171450" indent="-171450">
              <a:buFontTx/>
              <a:buChar char="-"/>
            </a:pPr>
            <a:r>
              <a:rPr lang="en-GB" b="1" dirty="0"/>
              <a:t>What services do you think the council is responsible for? </a:t>
            </a:r>
            <a:r>
              <a:rPr lang="en-GB" dirty="0"/>
              <a:t>– local services such busses, libraries, waste collection (more examples below) </a:t>
            </a:r>
          </a:p>
          <a:p>
            <a:pPr marL="171450" indent="-171450">
              <a:buFontTx/>
              <a:buChar char="-"/>
            </a:pPr>
            <a:r>
              <a:rPr lang="en-GB" b="1" dirty="0"/>
              <a:t>How are we impacted by the decisions made by the council? </a:t>
            </a:r>
            <a:r>
              <a:rPr lang="en-GB" dirty="0"/>
              <a:t>– use the examples pupils come up with to discuss how decisions made by their local council have an impact on them. For example: Local councils decide how late libraries are open, so these decisions have an impact on whether we could visit libraries after school hours or not on weekdays.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panose="020B0604020202020204" pitchFamily="34" charset="0"/>
                <a:ea typeface="+mj-ea"/>
                <a:cs typeface="Arial" panose="020B0604020202020204" pitchFamily="34" charset="0"/>
              </a:rPr>
              <a:t>What powers and responsibilities do Local Governments / Councils have? </a:t>
            </a:r>
          </a:p>
          <a:p>
            <a:r>
              <a:rPr lang="en-GB" dirty="0"/>
              <a:t>In conclusion, Councils manage local services. Council services have a direct impact on local residents and therefore Council’s have a responsibility to ensure the decisions made benefit and are in the best interest of local residents. </a:t>
            </a:r>
          </a:p>
          <a:p>
            <a:endParaRPr lang="en-GB" dirty="0"/>
          </a:p>
          <a:p>
            <a:r>
              <a:rPr lang="en-GB" dirty="0"/>
              <a:t>Examples of issues Council’s have power over:</a:t>
            </a:r>
          </a:p>
          <a:p>
            <a:pPr marL="171450" indent="-171450">
              <a:buFontTx/>
              <a:buChar char="-"/>
            </a:pPr>
            <a:r>
              <a:rPr lang="en-GB" dirty="0"/>
              <a:t>Deciding how much is spent on the upkeep of local parks and open spaces [impact: councils need to budget for the upkeep of local parks, or we’d not be able to enjoy these spaces]</a:t>
            </a:r>
          </a:p>
          <a:p>
            <a:pPr marL="171450" indent="-171450">
              <a:buFontTx/>
              <a:buChar char="-"/>
            </a:pPr>
            <a:r>
              <a:rPr lang="en-GB" dirty="0"/>
              <a:t>Responsibility of local buss Services [impact: the number of busses running have an impact on our ability to commute within the city]</a:t>
            </a:r>
          </a:p>
          <a:p>
            <a:pPr marL="171450" indent="-171450">
              <a:buFontTx/>
              <a:buChar char="-"/>
            </a:pPr>
            <a:r>
              <a:rPr lang="en-GB" dirty="0"/>
              <a:t>Councils manage the upkeep of roads </a:t>
            </a:r>
          </a:p>
          <a:p>
            <a:pPr marL="171450" indent="-171450">
              <a:buFontTx/>
              <a:buChar char="-"/>
            </a:pPr>
            <a:r>
              <a:rPr lang="en-GB" dirty="0"/>
              <a:t>Councils manage libraries and local leisure facilities </a:t>
            </a:r>
          </a:p>
          <a:p>
            <a:pPr marL="171450" indent="-171450">
              <a:buFontTx/>
              <a:buChar char="-"/>
            </a:pPr>
            <a:r>
              <a:rPr lang="en-GB" dirty="0"/>
              <a:t>Councils manage things like waste/bin collections [impact: how often your bins are collected]</a:t>
            </a:r>
          </a:p>
          <a:p>
            <a:pPr marL="171450" indent="-171450">
              <a:buFontTx/>
              <a:buChar char="-"/>
            </a:pPr>
            <a:r>
              <a:rPr lang="en-GB" dirty="0"/>
              <a:t>Council owned parking services / charges </a:t>
            </a:r>
          </a:p>
          <a:p>
            <a:pPr marL="0" indent="0">
              <a:buFontTx/>
              <a:buNone/>
            </a:pPr>
            <a:endParaRPr lang="en-GB" dirty="0"/>
          </a:p>
          <a:p>
            <a:pPr marL="0" indent="0">
              <a:buFontTx/>
              <a:buNone/>
            </a:pPr>
            <a:r>
              <a:rPr lang="en-GB" dirty="0"/>
              <a:t>External link to video incorporated in this slide: </a:t>
            </a:r>
            <a:r>
              <a:rPr lang="en-GB" dirty="0">
                <a:hlinkClick r:id="rId3"/>
              </a:rPr>
              <a:t>Welcome to Your Vote - Local Councils in Wales - YouTube</a:t>
            </a:r>
            <a:endParaRPr lang="en-GB" dirty="0"/>
          </a:p>
          <a:p>
            <a:endParaRPr lang="en-GB" dirty="0"/>
          </a:p>
        </p:txBody>
      </p:sp>
      <p:sp>
        <p:nvSpPr>
          <p:cNvPr id="4" name="Slide Number Placeholder 3"/>
          <p:cNvSpPr>
            <a:spLocks noGrp="1"/>
          </p:cNvSpPr>
          <p:nvPr>
            <p:ph type="sldNum" sz="quarter" idx="5"/>
          </p:nvPr>
        </p:nvSpPr>
        <p:spPr/>
        <p:txBody>
          <a:bodyPr/>
          <a:lstStyle/>
          <a:p>
            <a:fld id="{B9346CE8-0BA2-4DC3-9F65-C9E444F3AC91}" type="slidenum">
              <a:rPr lang="en-GB" smtClean="0"/>
              <a:t>3</a:t>
            </a:fld>
            <a:endParaRPr lang="en-GB"/>
          </a:p>
        </p:txBody>
      </p:sp>
    </p:spTree>
    <p:extLst>
      <p:ext uri="{BB962C8B-B14F-4D97-AF65-F5344CB8AC3E}">
        <p14:creationId xmlns:p14="http://schemas.microsoft.com/office/powerpoint/2010/main" val="694727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students the opportunity to discuss the following points:</a:t>
            </a:r>
          </a:p>
          <a:p>
            <a:pPr marL="171450" indent="-171450">
              <a:buFontTx/>
              <a:buChar char="-"/>
            </a:pPr>
            <a:r>
              <a:rPr lang="en-GB" dirty="0"/>
              <a:t>Firstly, if they recognise the Senedd’s building in Cardiff Bay</a:t>
            </a:r>
          </a:p>
          <a:p>
            <a:pPr marL="171450" indent="-171450">
              <a:buFontTx/>
              <a:buChar char="-"/>
            </a:pPr>
            <a:r>
              <a:rPr lang="en-GB" dirty="0"/>
              <a:t>What do they think happens in this building? </a:t>
            </a:r>
          </a:p>
          <a:p>
            <a:endParaRPr lang="en-GB" dirty="0"/>
          </a:p>
          <a:p>
            <a:r>
              <a:rPr lang="en-GB" dirty="0"/>
              <a:t>Then use the following sub questions as discussion points to help pupils answer the main question in the heading, before playing the animated video for further information:</a:t>
            </a:r>
          </a:p>
          <a:p>
            <a:pPr marL="171450" indent="-171450">
              <a:buFontTx/>
              <a:buChar char="-"/>
            </a:pPr>
            <a:r>
              <a:rPr lang="en-GB" b="1" dirty="0"/>
              <a:t>Which area is the Senedd responsible for?</a:t>
            </a:r>
            <a:r>
              <a:rPr lang="en-GB" dirty="0"/>
              <a:t> – All of Wales </a:t>
            </a:r>
          </a:p>
          <a:p>
            <a:pPr marL="171450" indent="-171450">
              <a:buFontTx/>
              <a:buChar char="-"/>
            </a:pPr>
            <a:r>
              <a:rPr lang="en-GB" b="1" dirty="0"/>
              <a:t>What do you think the Senedd is responsible for? </a:t>
            </a:r>
            <a:r>
              <a:rPr lang="en-GB" dirty="0"/>
              <a:t>– The Senedd pass laws for all of Wales and set taxes for Wales. </a:t>
            </a:r>
          </a:p>
          <a:p>
            <a:pPr marL="171450" indent="-171450">
              <a:buFontTx/>
              <a:buChar char="-"/>
            </a:pPr>
            <a:r>
              <a:rPr lang="en-GB" b="1" dirty="0"/>
              <a:t>How are we impacted by the decisions made by the Senedd?</a:t>
            </a:r>
            <a:r>
              <a:rPr lang="en-GB" dirty="0"/>
              <a:t> – Use examples pupils come up with to discuss the impacts of decisions made by Senedd on them/their lives. For Example: the Senedd passed a law to lower the voting age for Welsh elections, so this impacts on how early we can vote. </a:t>
            </a:r>
          </a:p>
          <a:p>
            <a:endParaRPr lang="en-GB" b="1" dirty="0"/>
          </a:p>
          <a:p>
            <a:r>
              <a:rPr lang="en-GB" b="1" dirty="0"/>
              <a:t>What powers and responsibilities does the Senedd have? </a:t>
            </a:r>
          </a:p>
          <a:p>
            <a:r>
              <a:rPr lang="en-GB" dirty="0"/>
              <a:t>In conclusion, The Senedd make laws and policies about issues that affect the people of Wales and therefore the Senedd have a responsibility to ensure laws passed are in the best interest of the people of Wales. </a:t>
            </a:r>
          </a:p>
          <a:p>
            <a:endParaRPr lang="en-GB" dirty="0"/>
          </a:p>
          <a:p>
            <a:r>
              <a:rPr lang="en-GB" dirty="0"/>
              <a:t>Examples of issues the Senedd is responsible for:</a:t>
            </a:r>
          </a:p>
          <a:p>
            <a:pPr marL="171450" indent="-171450">
              <a:buFontTx/>
              <a:buChar char="-"/>
            </a:pPr>
            <a:r>
              <a:rPr lang="en-GB" b="1" dirty="0"/>
              <a:t>Environment: T</a:t>
            </a:r>
            <a:r>
              <a:rPr lang="en-GB" dirty="0"/>
              <a:t>he Senedd passed a law that meant we had to pay for single use plastic bags. The intention is to help protect reduce plastic waste, and the effects on the natural environment. [impact: over time this will make Wales a greener place for us to live, in the immediate term, we had to start paying for plastic bags or use reusable bags when shopping to avoid having to pay each time]</a:t>
            </a:r>
          </a:p>
          <a:p>
            <a:pPr marL="171450" indent="-171450">
              <a:buFontTx/>
              <a:buChar char="-"/>
            </a:pPr>
            <a:r>
              <a:rPr lang="en-GB" b="1" i="0" dirty="0">
                <a:solidFill>
                  <a:srgbClr val="202124"/>
                </a:solidFill>
                <a:effectLst/>
                <a:latin typeface="arial" panose="020B0604020202020204" pitchFamily="34" charset="0"/>
              </a:rPr>
              <a:t>Welsh Language: </a:t>
            </a:r>
            <a:r>
              <a:rPr lang="en-GB" b="0" i="0" dirty="0">
                <a:solidFill>
                  <a:srgbClr val="202124"/>
                </a:solidFill>
                <a:effectLst/>
                <a:latin typeface="arial" panose="020B0604020202020204" pitchFamily="34" charset="0"/>
              </a:rPr>
              <a:t>The Senedd passed a law that made learning Welsh in schools compulsory up to year 11. [impact: pupils must learn some Welsh in school]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1" i="0" dirty="0">
                <a:solidFill>
                  <a:srgbClr val="202124"/>
                </a:solidFill>
                <a:effectLst/>
                <a:latin typeface="arial" panose="020B0604020202020204" pitchFamily="34" charset="0"/>
              </a:rPr>
              <a:t>Education:</a:t>
            </a:r>
            <a:r>
              <a:rPr lang="en-GB" b="0" i="0" dirty="0">
                <a:solidFill>
                  <a:srgbClr val="202124"/>
                </a:solidFill>
                <a:effectLst/>
                <a:latin typeface="arial" panose="020B0604020202020204" pitchFamily="34" charset="0"/>
              </a:rPr>
              <a:t> how long you stay in school, in Wales the</a:t>
            </a:r>
            <a:r>
              <a:rPr lang="en-GB" b="0" i="0" dirty="0">
                <a:solidFill>
                  <a:srgbClr val="666666"/>
                </a:solidFill>
                <a:effectLst/>
                <a:latin typeface="Open Sans" panose="020B0606030504020204" pitchFamily="34" charset="0"/>
              </a:rPr>
              <a:t> law says that you can leave school in the year when you are 16 and you don’t have to stay in education or training. In England, you have to stay in education or training (although not necessarily at school) until you are at least 18. [impact: young people in Wales have the choice to leave school earlier if they wished to]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1" i="0" dirty="0">
                <a:solidFill>
                  <a:srgbClr val="666666"/>
                </a:solidFill>
                <a:effectLst/>
                <a:latin typeface="Open Sans" panose="020B0606030504020204" pitchFamily="34" charset="0"/>
              </a:rPr>
              <a:t>Welsh Taxes: </a:t>
            </a:r>
            <a:r>
              <a:rPr lang="en-GB" b="0" i="0" dirty="0">
                <a:solidFill>
                  <a:srgbClr val="666666"/>
                </a:solidFill>
                <a:effectLst/>
                <a:latin typeface="Open Sans" panose="020B0606030504020204" pitchFamily="34" charset="0"/>
              </a:rPr>
              <a:t>The Senedd make laws to decide on how much income tax is in Wales and how tax money is spent [impact: income tax is deducted from salaries, so these laws have an impact on how much people in Wales are taxed from their salaries] </a:t>
            </a:r>
          </a:p>
          <a:p>
            <a:pPr marL="0" indent="0">
              <a:buFontTx/>
              <a:buNone/>
            </a:pPr>
            <a:endParaRPr lang="en-GB" b="0" i="0" dirty="0">
              <a:solidFill>
                <a:srgbClr val="666666"/>
              </a:solidFill>
              <a:effectLst/>
              <a:latin typeface="Open Sans" panose="020B0606030504020204" pitchFamily="34" charset="0"/>
            </a:endParaRPr>
          </a:p>
          <a:p>
            <a:pPr marL="0" indent="0">
              <a:buFontTx/>
              <a:buNone/>
            </a:pPr>
            <a:r>
              <a:rPr lang="en-GB" dirty="0"/>
              <a:t>External link to video incorporated in this slide: </a:t>
            </a:r>
            <a:r>
              <a:rPr lang="en-GB" dirty="0">
                <a:hlinkClick r:id="rId3"/>
              </a:rPr>
              <a:t>Welcome to Your Vote - The Senedd - YouTube</a:t>
            </a:r>
            <a:endParaRPr lang="en-GB" dirty="0"/>
          </a:p>
        </p:txBody>
      </p:sp>
      <p:sp>
        <p:nvSpPr>
          <p:cNvPr id="4" name="Slide Number Placeholder 3"/>
          <p:cNvSpPr>
            <a:spLocks noGrp="1"/>
          </p:cNvSpPr>
          <p:nvPr>
            <p:ph type="sldNum" sz="quarter" idx="5"/>
          </p:nvPr>
        </p:nvSpPr>
        <p:spPr/>
        <p:txBody>
          <a:bodyPr/>
          <a:lstStyle/>
          <a:p>
            <a:fld id="{B9346CE8-0BA2-4DC3-9F65-C9E444F3AC91}" type="slidenum">
              <a:rPr lang="en-GB" smtClean="0"/>
              <a:t>4</a:t>
            </a:fld>
            <a:endParaRPr lang="en-GB"/>
          </a:p>
        </p:txBody>
      </p:sp>
    </p:spTree>
    <p:extLst>
      <p:ext uri="{BB962C8B-B14F-4D97-AF65-F5344CB8AC3E}">
        <p14:creationId xmlns:p14="http://schemas.microsoft.com/office/powerpoint/2010/main" val="178220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students the opportunity to discuss the following points:</a:t>
            </a:r>
          </a:p>
          <a:p>
            <a:r>
              <a:rPr lang="en-GB" dirty="0"/>
              <a:t>-   Firstly, if they recognise the UK parliament building </a:t>
            </a:r>
          </a:p>
          <a:p>
            <a:pPr marL="171450" indent="-171450">
              <a:buFontTx/>
              <a:buChar char="-"/>
            </a:pPr>
            <a:r>
              <a:rPr lang="en-GB" dirty="0"/>
              <a:t>What do they think happens in this building? </a:t>
            </a:r>
          </a:p>
          <a:p>
            <a:endParaRPr lang="en-GB" dirty="0"/>
          </a:p>
          <a:p>
            <a:r>
              <a:rPr lang="en-GB" dirty="0"/>
              <a:t>Then use the following sub questions as discussion points and to help pupils answer the main question in the heading, before playing the animated video for further information:</a:t>
            </a:r>
          </a:p>
          <a:p>
            <a:pPr marL="171450" indent="-171450">
              <a:buFontTx/>
              <a:buChar char="-"/>
            </a:pPr>
            <a:r>
              <a:rPr lang="en-GB" b="1" dirty="0"/>
              <a:t>Which area is the UK Parliament responsible for? </a:t>
            </a:r>
            <a:r>
              <a:rPr lang="en-GB" dirty="0"/>
              <a:t>– All of the UK </a:t>
            </a:r>
          </a:p>
          <a:p>
            <a:pPr marL="171450" indent="-171450">
              <a:buFontTx/>
              <a:buChar char="-"/>
            </a:pPr>
            <a:r>
              <a:rPr lang="en-GB" b="1" dirty="0"/>
              <a:t>What do you think the UK Parliament is responsible for? </a:t>
            </a:r>
            <a:r>
              <a:rPr lang="en-GB" dirty="0"/>
              <a:t>– UK Parliament passes laws and debate important issues that affect all of the UK. (UK Parliament also hold UK Government to account. </a:t>
            </a:r>
          </a:p>
          <a:p>
            <a:pPr marL="171450" indent="-171450">
              <a:buFontTx/>
              <a:buChar char="-"/>
            </a:pPr>
            <a:r>
              <a:rPr lang="en-GB" b="1" dirty="0"/>
              <a:t>How are we impacted by the decisions made by the UK Parliament? - </a:t>
            </a:r>
            <a:r>
              <a:rPr lang="en-GB" dirty="0"/>
              <a:t>Use examples pupils come up with to discuss the impacts of decisions made by UK Parliament on them/their lives. For Example: UK Parliament passed a law that states the minimum age you have to be, to drive in the UK </a:t>
            </a:r>
          </a:p>
          <a:p>
            <a:endParaRPr lang="en-GB" dirty="0"/>
          </a:p>
          <a:p>
            <a:r>
              <a:rPr lang="en-GB" b="1" dirty="0"/>
              <a:t>What powers and responsibilities doe the UK Parliament have? </a:t>
            </a:r>
          </a:p>
          <a:p>
            <a:r>
              <a:rPr lang="en-GB" dirty="0"/>
              <a:t>In conclusion, UK Parliament passes laws that have an impact on people across the UK therefore, UK Parliament has a responsibility to ensure these laws and regulations are in the best interest of the people of the UK. </a:t>
            </a:r>
          </a:p>
          <a:p>
            <a:endParaRPr lang="en-GB" dirty="0"/>
          </a:p>
          <a:p>
            <a:r>
              <a:rPr lang="en-GB" dirty="0"/>
              <a:t>Examples of issues UK Parliament has power over:</a:t>
            </a:r>
          </a:p>
          <a:p>
            <a:pPr marL="171450" indent="-171450">
              <a:buFontTx/>
              <a:buChar char="-"/>
            </a:pPr>
            <a:r>
              <a:rPr lang="en-GB" dirty="0"/>
              <a:t>Deciding whether we (the UK) go to war or not </a:t>
            </a:r>
          </a:p>
          <a:p>
            <a:pPr marL="171450" indent="-171450">
              <a:buFontTx/>
              <a:buChar char="-"/>
            </a:pPr>
            <a:r>
              <a:rPr lang="en-GB" dirty="0"/>
              <a:t>How much is spent on the NHS </a:t>
            </a:r>
          </a:p>
          <a:p>
            <a:endParaRPr lang="en-GB" dirty="0"/>
          </a:p>
          <a:p>
            <a:r>
              <a:rPr lang="en-GB" dirty="0"/>
              <a:t>External link to video incorporated in this slide: </a:t>
            </a:r>
            <a:r>
              <a:rPr lang="en-GB" dirty="0">
                <a:hlinkClick r:id="rId3"/>
              </a:rPr>
              <a:t>Welcome to Your Vote - UK Parliament - Wales - YouTube</a:t>
            </a:r>
            <a:endParaRPr lang="en-GB" dirty="0"/>
          </a:p>
        </p:txBody>
      </p:sp>
      <p:sp>
        <p:nvSpPr>
          <p:cNvPr id="4" name="Slide Number Placeholder 3"/>
          <p:cNvSpPr>
            <a:spLocks noGrp="1"/>
          </p:cNvSpPr>
          <p:nvPr>
            <p:ph type="sldNum" sz="quarter" idx="5"/>
          </p:nvPr>
        </p:nvSpPr>
        <p:spPr/>
        <p:txBody>
          <a:bodyPr/>
          <a:lstStyle/>
          <a:p>
            <a:fld id="{B9346CE8-0BA2-4DC3-9F65-C9E444F3AC91}" type="slidenum">
              <a:rPr lang="en-GB" smtClean="0"/>
              <a:t>5</a:t>
            </a:fld>
            <a:endParaRPr lang="en-GB"/>
          </a:p>
        </p:txBody>
      </p:sp>
    </p:spTree>
    <p:extLst>
      <p:ext uri="{BB962C8B-B14F-4D97-AF65-F5344CB8AC3E}">
        <p14:creationId xmlns:p14="http://schemas.microsoft.com/office/powerpoint/2010/main" val="2277083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Bef>
                <a:spcPts val="800"/>
              </a:spcBef>
              <a:spcAft>
                <a:spcPts val="200"/>
              </a:spcAft>
            </a:pPr>
            <a:r>
              <a:rPr lang="en-US" sz="1200" dirty="0"/>
              <a:t>We’ve established that many aspects of our day-to-day life is impacted by politics/decisions made by politicians in several governmental </a:t>
            </a:r>
            <a:r>
              <a:rPr lang="en-US" sz="1200" dirty="0" err="1"/>
              <a:t>organisations</a:t>
            </a:r>
            <a:r>
              <a:rPr lang="en-US" sz="1200" dirty="0"/>
              <a:t>. We have also covered what issues each of the 3 </a:t>
            </a:r>
            <a:r>
              <a:rPr lang="en-US" sz="1200" dirty="0" err="1"/>
              <a:t>organisations</a:t>
            </a:r>
            <a:r>
              <a:rPr lang="en-US" sz="1200" dirty="0"/>
              <a:t> have power over, so now pupils should be able to answer which of the 3 </a:t>
            </a:r>
            <a:r>
              <a:rPr lang="en-US" sz="1200" dirty="0" err="1"/>
              <a:t>organisations</a:t>
            </a:r>
            <a:r>
              <a:rPr lang="en-US" sz="1200" dirty="0"/>
              <a:t> impact/or have power over each of services in this example / their own daily routine they previously noted. </a:t>
            </a:r>
          </a:p>
          <a:p>
            <a:pPr>
              <a:lnSpc>
                <a:spcPct val="110000"/>
              </a:lnSpc>
              <a:spcBef>
                <a:spcPts val="800"/>
              </a:spcBef>
              <a:spcAft>
                <a:spcPts val="200"/>
              </a:spcAft>
            </a:pPr>
            <a:endParaRPr lang="en-US" sz="1200" dirty="0"/>
          </a:p>
          <a:p>
            <a:pPr>
              <a:lnSpc>
                <a:spcPct val="110000"/>
              </a:lnSpc>
              <a:spcBef>
                <a:spcPts val="800"/>
              </a:spcBef>
              <a:spcAft>
                <a:spcPts val="200"/>
              </a:spcAft>
            </a:pPr>
            <a:r>
              <a:rPr lang="en-US" sz="1200" dirty="0"/>
              <a:t>7am – get the school bus</a:t>
            </a:r>
            <a:br>
              <a:rPr lang="en-US" sz="1200" dirty="0"/>
            </a:br>
            <a:r>
              <a:rPr lang="en-US" sz="1200" b="1" dirty="0"/>
              <a:t>School bus services are the responsibility of the local council</a:t>
            </a:r>
          </a:p>
          <a:p>
            <a:pPr>
              <a:lnSpc>
                <a:spcPct val="110000"/>
              </a:lnSpc>
              <a:spcBef>
                <a:spcPts val="800"/>
              </a:spcBef>
              <a:spcAft>
                <a:spcPts val="200"/>
              </a:spcAft>
            </a:pPr>
            <a:r>
              <a:rPr lang="en-US" sz="1200" dirty="0"/>
              <a:t>12.15pm – have a school dinner</a:t>
            </a:r>
            <a:br>
              <a:rPr lang="en-US" sz="1200" dirty="0"/>
            </a:br>
            <a:r>
              <a:rPr lang="en-US" sz="1200" b="1" dirty="0"/>
              <a:t>Guidelines for healthy eating in schools are published by the Senedd</a:t>
            </a:r>
          </a:p>
          <a:p>
            <a:pPr>
              <a:lnSpc>
                <a:spcPct val="110000"/>
              </a:lnSpc>
              <a:spcBef>
                <a:spcPts val="800"/>
              </a:spcBef>
            </a:pPr>
            <a:r>
              <a:rPr lang="en-US" sz="1200" dirty="0"/>
              <a:t>4pm – go to the park </a:t>
            </a:r>
            <a:br>
              <a:rPr lang="en-US" sz="1200" dirty="0"/>
            </a:br>
            <a:r>
              <a:rPr lang="en-US" sz="1200" b="1" dirty="0"/>
              <a:t>Parks, leisure and libraries are managed by the local council</a:t>
            </a:r>
          </a:p>
          <a:p>
            <a:pPr>
              <a:lnSpc>
                <a:spcPct val="110000"/>
              </a:lnSpc>
              <a:spcBef>
                <a:spcPts val="800"/>
              </a:spcBef>
            </a:pPr>
            <a:r>
              <a:rPr lang="en-US" sz="1200" dirty="0"/>
              <a:t>6pm – watch the BBC news</a:t>
            </a:r>
            <a:endParaRPr lang="en-US" sz="1200" b="1" dirty="0"/>
          </a:p>
          <a:p>
            <a:r>
              <a:rPr lang="en-US" sz="1200" b="1" dirty="0"/>
              <a:t>The BBC is funded by the UK Parliament</a:t>
            </a:r>
            <a:endParaRPr lang="en-GB" dirty="0"/>
          </a:p>
        </p:txBody>
      </p:sp>
      <p:sp>
        <p:nvSpPr>
          <p:cNvPr id="4" name="Slide Number Placeholder 3"/>
          <p:cNvSpPr>
            <a:spLocks noGrp="1"/>
          </p:cNvSpPr>
          <p:nvPr>
            <p:ph type="sldNum" sz="quarter" idx="5"/>
          </p:nvPr>
        </p:nvSpPr>
        <p:spPr/>
        <p:txBody>
          <a:bodyPr/>
          <a:lstStyle/>
          <a:p>
            <a:fld id="{B9346CE8-0BA2-4DC3-9F65-C9E444F3AC91}" type="slidenum">
              <a:rPr lang="en-GB" smtClean="0"/>
              <a:t>6</a:t>
            </a:fld>
            <a:endParaRPr lang="en-GB"/>
          </a:p>
        </p:txBody>
      </p:sp>
    </p:spTree>
    <p:extLst>
      <p:ext uri="{BB962C8B-B14F-4D97-AF65-F5344CB8AC3E}">
        <p14:creationId xmlns:p14="http://schemas.microsoft.com/office/powerpoint/2010/main" val="818828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that pupils have understood that each governmental organisation has powers to influence or make decisions about issues/services that have an impact on all of us – pupils can explore what powers they have. </a:t>
            </a:r>
          </a:p>
          <a:p>
            <a:endParaRPr lang="en-GB" dirty="0"/>
          </a:p>
          <a:p>
            <a:r>
              <a:rPr lang="en-GB" dirty="0"/>
              <a:t>Use the two questions (for each governmental organisation) to help pupils answer the main question in the heading of the slide </a:t>
            </a:r>
            <a:r>
              <a:rPr lang="en-GB" sz="1800" dirty="0">
                <a:effectLst/>
                <a:latin typeface="Calibri" panose="020F0502020204030204" pitchFamily="34" charset="0"/>
                <a:ea typeface="Calibri" panose="020F0502020204030204" pitchFamily="34" charset="0"/>
                <a:cs typeface="Times New Roman" panose="02020603050405020304" pitchFamily="18" charset="0"/>
              </a:rPr>
              <a:t>(by clicking or pressing the ‘entre’ key when you are in slide mode, each answer will appear). </a:t>
            </a:r>
          </a:p>
          <a:p>
            <a:endParaRPr lang="en-GB" dirty="0"/>
          </a:p>
          <a:p>
            <a:r>
              <a:rPr lang="en-GB" b="1" dirty="0"/>
              <a:t>Do we have any power?</a:t>
            </a:r>
            <a:r>
              <a:rPr lang="en-GB" dirty="0"/>
              <a:t> Yes, we have a power through our vote to influence who is elected in each of these elections. </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B9346CE8-0BA2-4DC3-9F65-C9E444F3AC91}" type="slidenum">
              <a:rPr lang="en-GB" smtClean="0"/>
              <a:t>7</a:t>
            </a:fld>
            <a:endParaRPr lang="en-GB"/>
          </a:p>
        </p:txBody>
      </p:sp>
    </p:spTree>
    <p:extLst>
      <p:ext uri="{BB962C8B-B14F-4D97-AF65-F5344CB8AC3E}">
        <p14:creationId xmlns:p14="http://schemas.microsoft.com/office/powerpoint/2010/main" val="1868995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elected members have power to make decisions that impact upon us – their responsibility is to ensure they make decisions that will protect us or be in our best interest. </a:t>
            </a:r>
          </a:p>
          <a:p>
            <a:endParaRPr lang="en-GB" dirty="0"/>
          </a:p>
          <a:p>
            <a:r>
              <a:rPr lang="en-GB" dirty="0"/>
              <a:t>If we have the power to vote which impacts who is elected into positions of power, then what is our responsibility?  Our responsibility to is to use our vote for who we think will consider our best interest when making decisions / our responsibility is also to make a conscious decision when casting a vote. </a:t>
            </a:r>
          </a:p>
          <a:p>
            <a:endParaRPr lang="en-GB" dirty="0"/>
          </a:p>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Everyone makes decisions every day. Whether these are big or small decisions, there are lots of factors which influence decision making.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Ask students to think about:</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What influences the decisions we make every 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What influences what you watch on TV or do at the weekend?</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Ask students to imagine they have a decision to make about their futures. Suggestions could be what to do after they’ve finished school, where to go to university or college, or where to go on holiday.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Ask what would be important to them when making this decision?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200" dirty="0">
              <a:effectLst/>
              <a:latin typeface="Arial" panose="020B0604020202020204" pitchFamily="34" charset="0"/>
            </a:endParaRPr>
          </a:p>
          <a:p>
            <a:r>
              <a:rPr lang="en-GB" sz="1200" dirty="0">
                <a:effectLst/>
                <a:latin typeface="Arial" panose="020B0604020202020204" pitchFamily="34" charset="0"/>
              </a:rPr>
              <a:t>Repeat </a:t>
            </a:r>
            <a:r>
              <a:rPr lang="en-GB" sz="1200">
                <a:effectLst/>
                <a:latin typeface="Arial" panose="020B0604020202020204" pitchFamily="34" charset="0"/>
              </a:rPr>
              <a:t>the exercise, </a:t>
            </a:r>
            <a:r>
              <a:rPr lang="en-GB" sz="1200" dirty="0">
                <a:effectLst/>
                <a:latin typeface="Arial" panose="020B0604020202020204" pitchFamily="34" charset="0"/>
              </a:rPr>
              <a:t>instead asking the group what would be important to them when making the decision of who to vote </a:t>
            </a:r>
            <a:r>
              <a:rPr lang="en-GB" sz="1200">
                <a:effectLst/>
                <a:latin typeface="Arial" panose="020B0604020202020204" pitchFamily="34" charset="0"/>
              </a:rPr>
              <a:t>for?</a:t>
            </a:r>
          </a:p>
          <a:p>
            <a:endParaRPr lang="en-GB" sz="1200" dirty="0">
              <a:effectLst/>
              <a:latin typeface="Arial" panose="020B0604020202020204" pitchFamily="34" charset="0"/>
            </a:endParaRPr>
          </a:p>
          <a:p>
            <a:r>
              <a:rPr lang="en-GB" sz="1200" dirty="0">
                <a:effectLst/>
                <a:latin typeface="Arial" panose="020B0604020202020204" pitchFamily="34" charset="0"/>
              </a:rPr>
              <a:t>Finally play the animated video in the slide to help pupils think about how to decide who to vote for – this is also an introduction to next lesson. </a:t>
            </a:r>
            <a:endParaRPr lang="en-GB" dirty="0"/>
          </a:p>
          <a:p>
            <a:endParaRPr lang="en-GB" dirty="0"/>
          </a:p>
          <a:p>
            <a:r>
              <a:rPr lang="en-GB" dirty="0"/>
              <a:t>External link to video incorporated in this slide: </a:t>
            </a:r>
            <a:r>
              <a:rPr lang="en-GB" dirty="0">
                <a:hlinkClick r:id="rId3"/>
              </a:rPr>
              <a:t>Welcome to Your Vote - Introduction to Election Campaigns - Wales - YouTube</a:t>
            </a:r>
            <a:endParaRPr lang="en-GB" dirty="0"/>
          </a:p>
        </p:txBody>
      </p:sp>
      <p:sp>
        <p:nvSpPr>
          <p:cNvPr id="4" name="Slide Number Placeholder 3"/>
          <p:cNvSpPr>
            <a:spLocks noGrp="1"/>
          </p:cNvSpPr>
          <p:nvPr>
            <p:ph type="sldNum" sz="quarter" idx="5"/>
          </p:nvPr>
        </p:nvSpPr>
        <p:spPr/>
        <p:txBody>
          <a:bodyPr/>
          <a:lstStyle/>
          <a:p>
            <a:fld id="{B9346CE8-0BA2-4DC3-9F65-C9E444F3AC91}" type="slidenum">
              <a:rPr lang="en-GB" smtClean="0"/>
              <a:t>8</a:t>
            </a:fld>
            <a:endParaRPr lang="en-GB"/>
          </a:p>
        </p:txBody>
      </p:sp>
    </p:spTree>
    <p:extLst>
      <p:ext uri="{BB962C8B-B14F-4D97-AF65-F5344CB8AC3E}">
        <p14:creationId xmlns:p14="http://schemas.microsoft.com/office/powerpoint/2010/main" val="225106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5E8519-F51C-4F68-923D-4962CC6B0425}" type="slidenum">
              <a:rPr lang="en-GB" smtClean="0"/>
              <a:t>9</a:t>
            </a:fld>
            <a:endParaRPr lang="en-GB" dirty="0"/>
          </a:p>
        </p:txBody>
      </p:sp>
    </p:spTree>
    <p:extLst>
      <p:ext uri="{BB962C8B-B14F-4D97-AF65-F5344CB8AC3E}">
        <p14:creationId xmlns:p14="http://schemas.microsoft.com/office/powerpoint/2010/main" val="3359197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E4B2D-94A0-C3C4-443B-DF682153DA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CACC0C-BC8E-821B-CB73-585479573A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AFB473A-1A61-77B3-0BE6-D32A56C2DC6A}"/>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F562FB74-3D6E-BC8C-1CE4-7F8ECC579F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DAA1DA-59F7-B130-1A39-324D9587A0F2}"/>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1131425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2B808-0864-A89B-CE2F-46EDB220FD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FE7167-A833-F522-65D4-EF72009059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FD5721-F13D-8363-0117-5F9595274420}"/>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69B103E2-E7DA-2D82-2819-44D56CB7FB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60AB7A-117D-5727-073E-FE63E817B0B9}"/>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1684281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62181-0D5F-00E7-6AAA-FAD91B3F2C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ADC23D3-E689-3C71-0D35-60D7D39497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B7A68D-D8A3-55E9-3696-694B5C65CF9B}"/>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D8D2F76F-A4B3-76BB-4387-0574BADFF9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BC9B5B-96C6-95DD-9768-7F5F7BD4B5A0}"/>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131963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E7444-EF3F-DB7F-23D5-A8F8309F10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409C588-32A7-69FC-1D8F-9488D8937E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C9807D-6D5A-6C31-C6FA-C1FCA68167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8F866D2-44EC-F348-53F7-DBB2EEB6E121}"/>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6" name="Footer Placeholder 5">
            <a:extLst>
              <a:ext uri="{FF2B5EF4-FFF2-40B4-BE49-F238E27FC236}">
                <a16:creationId xmlns:a16="http://schemas.microsoft.com/office/drawing/2014/main" id="{7DA08959-D135-15DF-D768-025C52D311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B2539B-D305-313B-2C5B-0E152BFA6041}"/>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4040958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116DA-4BB8-FB9D-6D31-70A273C0CE3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90E1864-10D5-B472-AC19-05E9E37250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C17E4A-ED2B-F83F-149C-2B74648412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470E6F9-00C6-A9C2-9A80-EE9B21886C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9D6579-E7FF-5134-65D1-E1B02C0840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32FD0C8-982F-A58C-49C3-81EC0834BC11}"/>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8" name="Footer Placeholder 7">
            <a:extLst>
              <a:ext uri="{FF2B5EF4-FFF2-40B4-BE49-F238E27FC236}">
                <a16:creationId xmlns:a16="http://schemas.microsoft.com/office/drawing/2014/main" id="{807C67F7-E820-E442-1281-3E72A709828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08F03BC-0009-D2B8-F357-F93894AFACEB}"/>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319855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3E86-0DA8-D420-440A-603DADB784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1BFBCFA-065F-7A66-879F-7D7D51B560DB}"/>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4" name="Footer Placeholder 3">
            <a:extLst>
              <a:ext uri="{FF2B5EF4-FFF2-40B4-BE49-F238E27FC236}">
                <a16:creationId xmlns:a16="http://schemas.microsoft.com/office/drawing/2014/main" id="{5FFD765F-0423-5828-9214-A3FC8D6A933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2161149-FD60-68C2-417E-058FCC766CDC}"/>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3787391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F641EC-B834-6D95-099A-701FE087C23E}"/>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3" name="Footer Placeholder 2">
            <a:extLst>
              <a:ext uri="{FF2B5EF4-FFF2-40B4-BE49-F238E27FC236}">
                <a16:creationId xmlns:a16="http://schemas.microsoft.com/office/drawing/2014/main" id="{FB402CA0-4DD8-4CE2-8544-8D9FFBF925B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278835F-66F4-1068-97CC-EB545013C839}"/>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3630626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D24EE-372A-0774-A6B0-ACB2E4378A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D112CF1-1E5D-513B-1E3F-71EE32AE1A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8B56EDA-D324-F940-155B-D2615892BF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13A5F8-A00D-F84F-5E6B-373BE280E54C}"/>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6" name="Footer Placeholder 5">
            <a:extLst>
              <a:ext uri="{FF2B5EF4-FFF2-40B4-BE49-F238E27FC236}">
                <a16:creationId xmlns:a16="http://schemas.microsoft.com/office/drawing/2014/main" id="{9D373793-8F6A-B113-928B-3A5314E792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13E62D-ABF6-B5F2-F53F-49A52A69B9CC}"/>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3312472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4143C-4BC3-7A63-2F7F-DD6DD55F5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4793FA7-5611-CBFD-3B6A-89822EE7BE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AC4B7C0-CDEC-6219-110B-1862E0DA6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3FFA79-B31D-3F75-2D05-5D5EE1E28942}"/>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6" name="Footer Placeholder 5">
            <a:extLst>
              <a:ext uri="{FF2B5EF4-FFF2-40B4-BE49-F238E27FC236}">
                <a16:creationId xmlns:a16="http://schemas.microsoft.com/office/drawing/2014/main" id="{00A5217F-867B-E981-279A-F1606F1F0B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11DC7E-5F4F-296D-32AA-AFB69D88FC43}"/>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3464039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97929-31B2-5EB3-63C9-C5B65F737E3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87746E-68B7-F0C1-540E-4CFB4DBFB7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45EF8D-AAB0-21DA-6CC4-1DE4F3083ED8}"/>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E6357D53-047B-5F37-4D7C-CA6FA81EA4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7F6693-E78E-3DEB-5568-D25F6992C0B8}"/>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3489630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231332-EB19-44F6-D2D2-C949EA210F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47987E-FB61-8C5D-02D2-9846153E90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70DF3C-773D-4317-B51F-660697F980E9}"/>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7E9564A0-CDCD-1D99-C784-B64B5714DF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AE145C-139F-0A2F-CF3B-A363962AAD61}"/>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1726302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1774E6-3DB7-A770-BBDB-D798DD1D66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C40DCA-7DAE-5AAA-3075-0D1C171020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573621-C2A0-9B18-8133-76C990919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AFFD26A8-B0A5-61AC-7A0A-6ECCD2F3BD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D70D7CA-B8D3-D014-D6BC-BC7EFDAF12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C84F91-E235-434E-A43E-F14AF641BB48}" type="slidenum">
              <a:rPr lang="en-GB" smtClean="0"/>
              <a:t>‹#›</a:t>
            </a:fld>
            <a:endParaRPr lang="en-GB"/>
          </a:p>
        </p:txBody>
      </p:sp>
    </p:spTree>
    <p:extLst>
      <p:ext uri="{BB962C8B-B14F-4D97-AF65-F5344CB8AC3E}">
        <p14:creationId xmlns:p14="http://schemas.microsoft.com/office/powerpoint/2010/main" val="35385120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https://www.youtube.com/embed/_kUf3q-GFQ0?feature=oembed" TargetMode="Externa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9Ah3glM_CuA?list=PLm0G6YKL5VxICxsda9-6SoIfmA6SLiVHr" TargetMode="External"/><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https://www.youtube.com/embed/vUCl0e3Q6QA?list=PLm0G6YKL5VxJYyEjUTXKbphqw9FgO6c6i" TargetMode="Externa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notesSlide" Target="../notesSlides/notesSlide7.xml"/><Relationship Id="rId7"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ideo" Target="https://www.youtube.com/embed/o0KHkcQmFp8?list=PLm0G6YKL5VxICxsda9-6SoIfmA6SLiVHr" TargetMode="Externa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671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5C467D8-04F6-9979-36CA-8A977DF8310A}"/>
              </a:ext>
            </a:extLst>
          </p:cNvPr>
          <p:cNvGrpSpPr/>
          <p:nvPr/>
        </p:nvGrpSpPr>
        <p:grpSpPr>
          <a:xfrm>
            <a:off x="597877" y="1289746"/>
            <a:ext cx="8405188" cy="682657"/>
            <a:chOff x="597877" y="1289746"/>
            <a:chExt cx="8405188" cy="682657"/>
          </a:xfrm>
        </p:grpSpPr>
        <p:cxnSp>
          <p:nvCxnSpPr>
            <p:cNvPr id="25" name="Straight Connector 24">
              <a:extLst>
                <a:ext uri="{FF2B5EF4-FFF2-40B4-BE49-F238E27FC236}">
                  <a16:creationId xmlns:a16="http://schemas.microsoft.com/office/drawing/2014/main" id="{95FEF4AD-DEED-35DA-8A77-94A34E53D1C4}"/>
                </a:ext>
              </a:extLst>
            </p:cNvPr>
            <p:cNvCxnSpPr>
              <a:cxnSpLocks/>
            </p:cNvCxnSpPr>
            <p:nvPr/>
          </p:nvCxnSpPr>
          <p:spPr>
            <a:xfrm>
              <a:off x="597877" y="1840523"/>
              <a:ext cx="84051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Flowchart: Connector 25">
              <a:extLst>
                <a:ext uri="{FF2B5EF4-FFF2-40B4-BE49-F238E27FC236}">
                  <a16:creationId xmlns:a16="http://schemas.microsoft.com/office/drawing/2014/main" id="{764D9B4C-F2A6-C28C-9C73-ED51111CD2B8}"/>
                </a:ext>
              </a:extLst>
            </p:cNvPr>
            <p:cNvSpPr/>
            <p:nvPr/>
          </p:nvSpPr>
          <p:spPr>
            <a:xfrm>
              <a:off x="1137138" y="1726219"/>
              <a:ext cx="211016" cy="246184"/>
            </a:xfrm>
            <a:prstGeom prst="flowChartConnector">
              <a:avLst/>
            </a:prstGeom>
            <a:solidFill>
              <a:schemeClr val="tx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lowchart: Connector 26">
              <a:extLst>
                <a:ext uri="{FF2B5EF4-FFF2-40B4-BE49-F238E27FC236}">
                  <a16:creationId xmlns:a16="http://schemas.microsoft.com/office/drawing/2014/main" id="{0172E435-B31B-6A83-8902-4EDBD33361E9}"/>
                </a:ext>
              </a:extLst>
            </p:cNvPr>
            <p:cNvSpPr/>
            <p:nvPr/>
          </p:nvSpPr>
          <p:spPr>
            <a:xfrm>
              <a:off x="3397725" y="1726219"/>
              <a:ext cx="211016" cy="246184"/>
            </a:xfrm>
            <a:prstGeom prst="flowChartConnector">
              <a:avLst/>
            </a:prstGeom>
            <a:solidFill>
              <a:schemeClr val="tx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lowchart: Connector 27">
              <a:extLst>
                <a:ext uri="{FF2B5EF4-FFF2-40B4-BE49-F238E27FC236}">
                  <a16:creationId xmlns:a16="http://schemas.microsoft.com/office/drawing/2014/main" id="{2C479448-B2F2-5BB2-D19E-A108EF4CBE0B}"/>
                </a:ext>
              </a:extLst>
            </p:cNvPr>
            <p:cNvSpPr/>
            <p:nvPr/>
          </p:nvSpPr>
          <p:spPr>
            <a:xfrm>
              <a:off x="5698848" y="1726219"/>
              <a:ext cx="211016" cy="246184"/>
            </a:xfrm>
            <a:prstGeom prst="flowChartConnector">
              <a:avLst/>
            </a:prstGeom>
            <a:solidFill>
              <a:schemeClr val="tx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lowchart: Connector 28">
              <a:extLst>
                <a:ext uri="{FF2B5EF4-FFF2-40B4-BE49-F238E27FC236}">
                  <a16:creationId xmlns:a16="http://schemas.microsoft.com/office/drawing/2014/main" id="{07DC7BC7-842E-A757-D2AB-5B1C36917502}"/>
                </a:ext>
              </a:extLst>
            </p:cNvPr>
            <p:cNvSpPr/>
            <p:nvPr/>
          </p:nvSpPr>
          <p:spPr>
            <a:xfrm>
              <a:off x="7996570" y="1726219"/>
              <a:ext cx="211016" cy="246184"/>
            </a:xfrm>
            <a:prstGeom prst="flowChartConnector">
              <a:avLst/>
            </a:prstGeom>
            <a:solidFill>
              <a:schemeClr val="tx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a:extLst>
                <a:ext uri="{FF2B5EF4-FFF2-40B4-BE49-F238E27FC236}">
                  <a16:creationId xmlns:a16="http://schemas.microsoft.com/office/drawing/2014/main" id="{145DD7F4-F36F-D07C-034C-1D7C0DA952EE}"/>
                </a:ext>
              </a:extLst>
            </p:cNvPr>
            <p:cNvSpPr txBox="1"/>
            <p:nvPr/>
          </p:nvSpPr>
          <p:spPr>
            <a:xfrm>
              <a:off x="2948926" y="1314084"/>
              <a:ext cx="1139373"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12.15pm</a:t>
              </a:r>
            </a:p>
          </p:txBody>
        </p:sp>
        <p:sp>
          <p:nvSpPr>
            <p:cNvPr id="43" name="TextBox 42">
              <a:extLst>
                <a:ext uri="{FF2B5EF4-FFF2-40B4-BE49-F238E27FC236}">
                  <a16:creationId xmlns:a16="http://schemas.microsoft.com/office/drawing/2014/main" id="{916FEBA6-06B3-293B-FE55-7F4272CA908C}"/>
                </a:ext>
              </a:extLst>
            </p:cNvPr>
            <p:cNvSpPr txBox="1"/>
            <p:nvPr/>
          </p:nvSpPr>
          <p:spPr>
            <a:xfrm>
              <a:off x="832339" y="1333505"/>
              <a:ext cx="914400" cy="375139"/>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7am</a:t>
              </a:r>
            </a:p>
          </p:txBody>
        </p:sp>
        <p:sp>
          <p:nvSpPr>
            <p:cNvPr id="44" name="TextBox 43">
              <a:extLst>
                <a:ext uri="{FF2B5EF4-FFF2-40B4-BE49-F238E27FC236}">
                  <a16:creationId xmlns:a16="http://schemas.microsoft.com/office/drawing/2014/main" id="{7377AD2C-C469-6186-67FC-9336D5C349A4}"/>
                </a:ext>
              </a:extLst>
            </p:cNvPr>
            <p:cNvSpPr txBox="1"/>
            <p:nvPr/>
          </p:nvSpPr>
          <p:spPr>
            <a:xfrm>
              <a:off x="5236619" y="1301739"/>
              <a:ext cx="1139373"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4pm</a:t>
              </a:r>
            </a:p>
          </p:txBody>
        </p:sp>
        <p:sp>
          <p:nvSpPr>
            <p:cNvPr id="45" name="TextBox 44">
              <a:extLst>
                <a:ext uri="{FF2B5EF4-FFF2-40B4-BE49-F238E27FC236}">
                  <a16:creationId xmlns:a16="http://schemas.microsoft.com/office/drawing/2014/main" id="{2E83F571-A8E2-A3F8-6F91-5A71EBE161D8}"/>
                </a:ext>
              </a:extLst>
            </p:cNvPr>
            <p:cNvSpPr txBox="1"/>
            <p:nvPr/>
          </p:nvSpPr>
          <p:spPr>
            <a:xfrm>
              <a:off x="7544114" y="1289746"/>
              <a:ext cx="1139373"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6pm</a:t>
              </a:r>
            </a:p>
          </p:txBody>
        </p:sp>
      </p:grpSp>
      <p:sp>
        <p:nvSpPr>
          <p:cNvPr id="46" name="TextBox 45">
            <a:extLst>
              <a:ext uri="{FF2B5EF4-FFF2-40B4-BE49-F238E27FC236}">
                <a16:creationId xmlns:a16="http://schemas.microsoft.com/office/drawing/2014/main" id="{4C42DC0F-C519-8020-996D-05ED8B2794F1}"/>
              </a:ext>
            </a:extLst>
          </p:cNvPr>
          <p:cNvSpPr txBox="1"/>
          <p:nvPr/>
        </p:nvSpPr>
        <p:spPr>
          <a:xfrm>
            <a:off x="0" y="151837"/>
            <a:ext cx="12192000" cy="954107"/>
          </a:xfrm>
          <a:prstGeom prst="rect">
            <a:avLst/>
          </a:prstGeom>
          <a:solidFill>
            <a:schemeClr val="accent2"/>
          </a:solidFill>
          <a:ln>
            <a:solidFill>
              <a:schemeClr val="bg1"/>
            </a:solidFill>
          </a:ln>
        </p:spPr>
        <p:txBody>
          <a:bodyPr wrap="square" rtlCol="0">
            <a:spAutoFit/>
          </a:bodyPr>
          <a:lstStyle/>
          <a:p>
            <a:pPr lvl="1"/>
            <a:endParaRPr lang="en-GB" sz="2800" b="1" dirty="0">
              <a:cs typeface="Arial" panose="020B0604020202020204" pitchFamily="34" charset="0"/>
            </a:endParaRPr>
          </a:p>
          <a:p>
            <a:pPr lvl="1"/>
            <a:r>
              <a:rPr lang="en-GB" sz="2800" b="1" dirty="0">
                <a:cs typeface="Arial" panose="020B0604020202020204" pitchFamily="34" charset="0"/>
              </a:rPr>
              <a:t>What is your typical daily schedule? </a:t>
            </a:r>
          </a:p>
        </p:txBody>
      </p:sp>
      <p:sp>
        <p:nvSpPr>
          <p:cNvPr id="47" name="Speech Bubble: Rectangle with Corners Rounded 46">
            <a:extLst>
              <a:ext uri="{FF2B5EF4-FFF2-40B4-BE49-F238E27FC236}">
                <a16:creationId xmlns:a16="http://schemas.microsoft.com/office/drawing/2014/main" id="{9AFBB5FB-5C7D-7A3F-402F-BF42EDA148E4}"/>
              </a:ext>
            </a:extLst>
          </p:cNvPr>
          <p:cNvSpPr/>
          <p:nvPr/>
        </p:nvSpPr>
        <p:spPr>
          <a:xfrm>
            <a:off x="9295393" y="481232"/>
            <a:ext cx="2827526" cy="1898540"/>
          </a:xfrm>
          <a:prstGeom prst="wedgeRoundRectCallout">
            <a:avLst>
              <a:gd name="adj1" fmla="val -42209"/>
              <a:gd name="adj2" fmla="val 69581"/>
              <a:gd name="adj3" fmla="val 16667"/>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sz="2000" b="1" dirty="0">
                <a:latin typeface="Arial" panose="020B0604020202020204" pitchFamily="34" charset="0"/>
                <a:cs typeface="Arial" panose="020B0604020202020204" pitchFamily="34" charset="0"/>
              </a:rPr>
              <a:t>Which of these daily activities are impacted by politics, and how? </a:t>
            </a:r>
          </a:p>
        </p:txBody>
      </p:sp>
      <p:pic>
        <p:nvPicPr>
          <p:cNvPr id="11" name="Picture 10" descr="A close-up of signs&#10;&#10;Description automatically generated with low confidence">
            <a:extLst>
              <a:ext uri="{FF2B5EF4-FFF2-40B4-BE49-F238E27FC236}">
                <a16:creationId xmlns:a16="http://schemas.microsoft.com/office/drawing/2014/main" id="{62DB5D2D-E89E-D3B3-112D-B104780539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943" y="2036675"/>
            <a:ext cx="9073287" cy="3235533"/>
          </a:xfrm>
          <a:prstGeom prst="rect">
            <a:avLst/>
          </a:prstGeom>
        </p:spPr>
      </p:pic>
      <p:pic>
        <p:nvPicPr>
          <p:cNvPr id="55" name="Graphic 54" descr="Checkmark with solid fill">
            <a:extLst>
              <a:ext uri="{FF2B5EF4-FFF2-40B4-BE49-F238E27FC236}">
                <a16:creationId xmlns:a16="http://schemas.microsoft.com/office/drawing/2014/main" id="{5F304D93-58FC-66DE-0B09-AF6C8F32AB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7200" y="4047444"/>
            <a:ext cx="914400" cy="914400"/>
          </a:xfrm>
          <a:prstGeom prst="rect">
            <a:avLst/>
          </a:prstGeom>
        </p:spPr>
      </p:pic>
      <p:pic>
        <p:nvPicPr>
          <p:cNvPr id="56" name="Graphic 55" descr="Checkmark with solid fill">
            <a:extLst>
              <a:ext uri="{FF2B5EF4-FFF2-40B4-BE49-F238E27FC236}">
                <a16:creationId xmlns:a16="http://schemas.microsoft.com/office/drawing/2014/main" id="{C0D8D459-5137-FF57-0A8F-623C48F9802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1412" y="4047444"/>
            <a:ext cx="914400" cy="914400"/>
          </a:xfrm>
          <a:prstGeom prst="rect">
            <a:avLst/>
          </a:prstGeom>
        </p:spPr>
      </p:pic>
      <p:pic>
        <p:nvPicPr>
          <p:cNvPr id="57" name="Graphic 56" descr="Checkmark with solid fill">
            <a:extLst>
              <a:ext uri="{FF2B5EF4-FFF2-40B4-BE49-F238E27FC236}">
                <a16:creationId xmlns:a16="http://schemas.microsoft.com/office/drawing/2014/main" id="{17020622-D6C8-E894-C900-81CB0E712F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31707" y="4050426"/>
            <a:ext cx="914400" cy="914400"/>
          </a:xfrm>
          <a:prstGeom prst="rect">
            <a:avLst/>
          </a:prstGeom>
        </p:spPr>
      </p:pic>
      <p:pic>
        <p:nvPicPr>
          <p:cNvPr id="58" name="Graphic 57" descr="Checkmark with solid fill">
            <a:extLst>
              <a:ext uri="{FF2B5EF4-FFF2-40B4-BE49-F238E27FC236}">
                <a16:creationId xmlns:a16="http://schemas.microsoft.com/office/drawing/2014/main" id="{42FEF2FD-F4BC-9F8E-DAD3-D9184E5940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80047" y="4047444"/>
            <a:ext cx="914400" cy="914400"/>
          </a:xfrm>
          <a:prstGeom prst="rect">
            <a:avLst/>
          </a:prstGeom>
        </p:spPr>
      </p:pic>
    </p:spTree>
    <p:extLst>
      <p:ext uri="{BB962C8B-B14F-4D97-AF65-F5344CB8AC3E}">
        <p14:creationId xmlns:p14="http://schemas.microsoft.com/office/powerpoint/2010/main" val="86349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8F1535F9-C04A-4AD4-F044-960AF251CF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01" t="6182" r="6021" b="20414"/>
          <a:stretch/>
        </p:blipFill>
        <p:spPr bwMode="auto">
          <a:xfrm>
            <a:off x="6096000" y="1795954"/>
            <a:ext cx="5806384" cy="3266091"/>
          </a:xfrm>
          <a:prstGeom prst="rect">
            <a:avLst/>
          </a:prstGeom>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A5A36CD-2C9B-0264-73D4-A72E25062E95}"/>
              </a:ext>
            </a:extLst>
          </p:cNvPr>
          <p:cNvSpPr txBox="1"/>
          <p:nvPr/>
        </p:nvSpPr>
        <p:spPr>
          <a:xfrm>
            <a:off x="0" y="254643"/>
            <a:ext cx="12192000" cy="1125728"/>
          </a:xfrm>
          <a:prstGeom prst="rect">
            <a:avLst/>
          </a:prstGeom>
          <a:solidFill>
            <a:schemeClr val="accent2"/>
          </a:solidFill>
          <a:ln>
            <a:solidFill>
              <a:schemeClr val="bg1"/>
            </a:solidFill>
          </a:ln>
        </p:spPr>
        <p:txBody>
          <a:bodyPr vert="horz" lIns="91440" tIns="45720" rIns="91440" bIns="45720" rtlCol="0" anchor="t">
            <a:normAutofit/>
          </a:bodyPr>
          <a:lstStyle/>
          <a:p>
            <a:pPr lvl="1">
              <a:lnSpc>
                <a:spcPct val="90000"/>
              </a:lnSpc>
              <a:spcBef>
                <a:spcPct val="0"/>
              </a:spcBef>
              <a:spcAft>
                <a:spcPts val="600"/>
              </a:spcAft>
            </a:pPr>
            <a:endParaRPr lang="en-US" sz="2000" b="1" dirty="0">
              <a:latin typeface="Arial" panose="020B0604020202020204" pitchFamily="34" charset="0"/>
              <a:ea typeface="+mj-ea"/>
              <a:cs typeface="Arial" panose="020B0604020202020204" pitchFamily="34" charset="0"/>
            </a:endParaRPr>
          </a:p>
          <a:p>
            <a:pPr lvl="1">
              <a:lnSpc>
                <a:spcPct val="90000"/>
              </a:lnSpc>
              <a:spcBef>
                <a:spcPct val="0"/>
              </a:spcBef>
              <a:spcAft>
                <a:spcPts val="600"/>
              </a:spcAft>
            </a:pPr>
            <a:r>
              <a:rPr lang="en-US" sz="2000" b="1" dirty="0">
                <a:latin typeface="Arial" panose="020B0604020202020204" pitchFamily="34" charset="0"/>
                <a:ea typeface="+mj-ea"/>
                <a:cs typeface="Arial" panose="020B0604020202020204" pitchFamily="34" charset="0"/>
              </a:rPr>
              <a:t>What powers and responsibilities do Local Governments / Councils have? </a:t>
            </a:r>
          </a:p>
        </p:txBody>
      </p:sp>
      <p:sp>
        <p:nvSpPr>
          <p:cNvPr id="8" name="Speech Bubble: Rectangle with Corners Rounded 7">
            <a:extLst>
              <a:ext uri="{FF2B5EF4-FFF2-40B4-BE49-F238E27FC236}">
                <a16:creationId xmlns:a16="http://schemas.microsoft.com/office/drawing/2014/main" id="{9B88DB3F-C089-D042-69A5-444F2A690F87}"/>
              </a:ext>
            </a:extLst>
          </p:cNvPr>
          <p:cNvSpPr/>
          <p:nvPr/>
        </p:nvSpPr>
        <p:spPr>
          <a:xfrm>
            <a:off x="4540709" y="1059229"/>
            <a:ext cx="2827526" cy="1125729"/>
          </a:xfrm>
          <a:prstGeom prst="wedgeRoundRectCallout">
            <a:avLst>
              <a:gd name="adj1" fmla="val 49005"/>
              <a:gd name="adj2" fmla="val 85201"/>
              <a:gd name="adj3" fmla="val 16667"/>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sz="2000" b="1" dirty="0">
                <a:latin typeface="Arial" panose="020B0604020202020204" pitchFamily="34" charset="0"/>
                <a:cs typeface="Arial" panose="020B0604020202020204" pitchFamily="34" charset="0"/>
              </a:rPr>
              <a:t>What do you know about this building? </a:t>
            </a:r>
          </a:p>
        </p:txBody>
      </p:sp>
      <p:pic>
        <p:nvPicPr>
          <p:cNvPr id="4" name="Online Media 2">
            <a:hlinkClick r:id="" action="ppaction://media"/>
            <a:extLst>
              <a:ext uri="{FF2B5EF4-FFF2-40B4-BE49-F238E27FC236}">
                <a16:creationId xmlns:a16="http://schemas.microsoft.com/office/drawing/2014/main" id="{4E1C6F52-68A8-BECA-23DC-04D12DE5FEEB}"/>
              </a:ext>
            </a:extLst>
          </p:cNvPr>
          <p:cNvPicPr>
            <a:picLocks noRot="1" noChangeAspect="1"/>
          </p:cNvPicPr>
          <p:nvPr>
            <a:videoFile r:link="rId1"/>
          </p:nvPr>
        </p:nvPicPr>
        <p:blipFill>
          <a:blip r:embed="rId5"/>
          <a:srcRect/>
          <a:stretch/>
        </p:blipFill>
        <p:spPr>
          <a:xfrm>
            <a:off x="452120" y="1971999"/>
            <a:ext cx="5219217" cy="2948858"/>
          </a:xfrm>
          <a:prstGeom prst="rect">
            <a:avLst/>
          </a:prstGeom>
        </p:spPr>
      </p:pic>
    </p:spTree>
    <p:extLst>
      <p:ext uri="{BB962C8B-B14F-4D97-AF65-F5344CB8AC3E}">
        <p14:creationId xmlns:p14="http://schemas.microsoft.com/office/powerpoint/2010/main" val="134380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4"/>
                                        </p:tgtEl>
                                      </p:cBhvr>
                                    </p:cmd>
                                  </p:childTnLst>
                                </p:cTn>
                              </p:par>
                            </p:childTnLst>
                          </p:cTn>
                        </p:par>
                      </p:childTnLst>
                    </p:cTn>
                  </p:par>
                </p:childTnLst>
              </p:cTn>
              <p:nextCondLst>
                <p:cond evt="onClick" delay="0">
                  <p:tgtEl>
                    <p:spTgt spid="4"/>
                  </p:tgtEl>
                </p:cond>
              </p:nextCondLst>
            </p:seq>
            <p:video>
              <p:cMediaNode vol="80000">
                <p:cTn id="22" fill="hold" display="0">
                  <p:stCondLst>
                    <p:cond delay="indefinite"/>
                  </p:stCondLst>
                </p:cTn>
                <p:tgtEl>
                  <p:spTgt spid="4"/>
                </p:tgtEl>
              </p:cMediaNode>
            </p:video>
          </p:childTnLst>
        </p:cTn>
      </p:par>
    </p:tnLst>
    <p:bldLst>
      <p:bldP spid="6"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A5A36CD-2C9B-0264-73D4-A72E25062E95}"/>
              </a:ext>
            </a:extLst>
          </p:cNvPr>
          <p:cNvSpPr txBox="1"/>
          <p:nvPr/>
        </p:nvSpPr>
        <p:spPr>
          <a:xfrm>
            <a:off x="0" y="254643"/>
            <a:ext cx="12192000" cy="1125728"/>
          </a:xfrm>
          <a:prstGeom prst="rect">
            <a:avLst/>
          </a:prstGeom>
          <a:solidFill>
            <a:schemeClr val="accent2"/>
          </a:solidFill>
          <a:ln>
            <a:solidFill>
              <a:schemeClr val="bg1"/>
            </a:solidFill>
          </a:ln>
        </p:spPr>
        <p:txBody>
          <a:bodyPr vert="horz" lIns="91440" tIns="45720" rIns="91440" bIns="45720" rtlCol="0" anchor="t">
            <a:normAutofit/>
          </a:bodyPr>
          <a:lstStyle/>
          <a:p>
            <a:pPr lvl="1">
              <a:lnSpc>
                <a:spcPct val="90000"/>
              </a:lnSpc>
              <a:spcBef>
                <a:spcPct val="0"/>
              </a:spcBef>
              <a:spcAft>
                <a:spcPts val="600"/>
              </a:spcAft>
            </a:pPr>
            <a:endParaRPr lang="en-US" sz="2000" b="1" dirty="0">
              <a:latin typeface="Arial" panose="020B0604020202020204" pitchFamily="34" charset="0"/>
              <a:ea typeface="+mj-ea"/>
              <a:cs typeface="Arial" panose="020B0604020202020204" pitchFamily="34" charset="0"/>
            </a:endParaRPr>
          </a:p>
          <a:p>
            <a:pPr lvl="1">
              <a:lnSpc>
                <a:spcPct val="90000"/>
              </a:lnSpc>
              <a:spcBef>
                <a:spcPct val="0"/>
              </a:spcBef>
              <a:spcAft>
                <a:spcPts val="600"/>
              </a:spcAft>
            </a:pPr>
            <a:r>
              <a:rPr lang="en-US" sz="2000" b="1" dirty="0">
                <a:latin typeface="Arial" panose="020B0604020202020204" pitchFamily="34" charset="0"/>
                <a:ea typeface="+mj-ea"/>
                <a:cs typeface="Arial" panose="020B0604020202020204" pitchFamily="34" charset="0"/>
              </a:rPr>
              <a:t>What powers and responsibilities does the Senedd have? </a:t>
            </a:r>
          </a:p>
        </p:txBody>
      </p:sp>
      <p:pic>
        <p:nvPicPr>
          <p:cNvPr id="1026" name="Picture 2" descr="Visit">
            <a:extLst>
              <a:ext uri="{FF2B5EF4-FFF2-40B4-BE49-F238E27FC236}">
                <a16:creationId xmlns:a16="http://schemas.microsoft.com/office/drawing/2014/main" id="{839F0AA9-95F2-84F7-EB17-D5B50BF0E1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652953"/>
            <a:ext cx="5873175" cy="3303661"/>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Rectangle with Corners Rounded 4">
            <a:extLst>
              <a:ext uri="{FF2B5EF4-FFF2-40B4-BE49-F238E27FC236}">
                <a16:creationId xmlns:a16="http://schemas.microsoft.com/office/drawing/2014/main" id="{0ABEB0C8-B125-8FEE-58EF-9F6A44FEEB36}"/>
              </a:ext>
            </a:extLst>
          </p:cNvPr>
          <p:cNvSpPr/>
          <p:nvPr/>
        </p:nvSpPr>
        <p:spPr>
          <a:xfrm>
            <a:off x="3982730" y="1090088"/>
            <a:ext cx="2827526" cy="1359198"/>
          </a:xfrm>
          <a:prstGeom prst="wedgeRoundRectCallout">
            <a:avLst>
              <a:gd name="adj1" fmla="val 49005"/>
              <a:gd name="adj2" fmla="val 85201"/>
              <a:gd name="adj3" fmla="val 16667"/>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sz="2000" b="1" dirty="0">
                <a:latin typeface="Arial" panose="020B0604020202020204" pitchFamily="34" charset="0"/>
                <a:cs typeface="Arial" panose="020B0604020202020204" pitchFamily="34" charset="0"/>
              </a:rPr>
              <a:t>What do you know about this building? </a:t>
            </a:r>
          </a:p>
        </p:txBody>
      </p:sp>
      <p:pic>
        <p:nvPicPr>
          <p:cNvPr id="3" name="Online Media 1">
            <a:hlinkClick r:id="" action="ppaction://media"/>
            <a:extLst>
              <a:ext uri="{FF2B5EF4-FFF2-40B4-BE49-F238E27FC236}">
                <a16:creationId xmlns:a16="http://schemas.microsoft.com/office/drawing/2014/main" id="{2769D242-8D12-50DB-E110-0A58D2281A93}"/>
              </a:ext>
            </a:extLst>
          </p:cNvPr>
          <p:cNvPicPr>
            <a:picLocks noRot="1" noChangeAspect="1"/>
          </p:cNvPicPr>
          <p:nvPr>
            <a:videoFile r:link="rId1"/>
          </p:nvPr>
        </p:nvPicPr>
        <p:blipFill>
          <a:blip r:embed="rId5"/>
          <a:srcRect/>
          <a:stretch/>
        </p:blipFill>
        <p:spPr>
          <a:xfrm>
            <a:off x="471064" y="1886993"/>
            <a:ext cx="5184718" cy="2929366"/>
          </a:xfrm>
          <a:prstGeom prst="rect">
            <a:avLst/>
          </a:prstGeom>
        </p:spPr>
      </p:pic>
    </p:spTree>
    <p:extLst>
      <p:ext uri="{BB962C8B-B14F-4D97-AF65-F5344CB8AC3E}">
        <p14:creationId xmlns:p14="http://schemas.microsoft.com/office/powerpoint/2010/main" val="160566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video>
              <p:cMediaNode vol="80000">
                <p:cTn id="22" fill="hold" display="0">
                  <p:stCondLst>
                    <p:cond delay="indefinite"/>
                  </p:stCondLst>
                </p:cTn>
                <p:tgtEl>
                  <p:spTgt spid="3"/>
                </p:tgtEl>
              </p:cMediaNode>
            </p:video>
          </p:childTnLst>
        </p:cTn>
      </p:par>
    </p:tnLst>
    <p:bldLst>
      <p:bldP spid="6"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A5A36CD-2C9B-0264-73D4-A72E25062E95}"/>
              </a:ext>
            </a:extLst>
          </p:cNvPr>
          <p:cNvSpPr txBox="1"/>
          <p:nvPr/>
        </p:nvSpPr>
        <p:spPr>
          <a:xfrm>
            <a:off x="0" y="254643"/>
            <a:ext cx="12192000" cy="1125728"/>
          </a:xfrm>
          <a:prstGeom prst="rect">
            <a:avLst/>
          </a:prstGeom>
          <a:solidFill>
            <a:schemeClr val="accent2"/>
          </a:solidFill>
          <a:ln>
            <a:solidFill>
              <a:schemeClr val="bg1"/>
            </a:solidFill>
          </a:ln>
        </p:spPr>
        <p:txBody>
          <a:bodyPr vert="horz" lIns="91440" tIns="45720" rIns="91440" bIns="45720" rtlCol="0" anchor="t">
            <a:normAutofit/>
          </a:bodyPr>
          <a:lstStyle/>
          <a:p>
            <a:pPr lvl="1">
              <a:lnSpc>
                <a:spcPct val="90000"/>
              </a:lnSpc>
              <a:spcBef>
                <a:spcPct val="0"/>
              </a:spcBef>
              <a:spcAft>
                <a:spcPts val="600"/>
              </a:spcAft>
            </a:pPr>
            <a:endParaRPr lang="en-US" sz="2000" b="1" dirty="0">
              <a:latin typeface="Arial" panose="020B0604020202020204" pitchFamily="34" charset="0"/>
              <a:ea typeface="+mj-ea"/>
              <a:cs typeface="Arial" panose="020B0604020202020204" pitchFamily="34" charset="0"/>
            </a:endParaRPr>
          </a:p>
          <a:p>
            <a:pPr lvl="1">
              <a:lnSpc>
                <a:spcPct val="90000"/>
              </a:lnSpc>
              <a:spcBef>
                <a:spcPct val="0"/>
              </a:spcBef>
              <a:spcAft>
                <a:spcPts val="600"/>
              </a:spcAft>
            </a:pPr>
            <a:r>
              <a:rPr lang="en-US" sz="2000" b="1" dirty="0">
                <a:latin typeface="Arial" panose="020B0604020202020204" pitchFamily="34" charset="0"/>
                <a:ea typeface="+mj-ea"/>
                <a:cs typeface="Arial" panose="020B0604020202020204" pitchFamily="34" charset="0"/>
              </a:rPr>
              <a:t>What powers and responsibilities does the UK Parliament have? </a:t>
            </a:r>
          </a:p>
        </p:txBody>
      </p:sp>
      <p:pic>
        <p:nvPicPr>
          <p:cNvPr id="2050" name="Picture 2" descr="Visit - UK Parliament">
            <a:extLst>
              <a:ext uri="{FF2B5EF4-FFF2-40B4-BE49-F238E27FC236}">
                <a16:creationId xmlns:a16="http://schemas.microsoft.com/office/drawing/2014/main" id="{30D4D4D0-F0C3-613B-B19E-C5E43FC04B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0577" y="1608323"/>
            <a:ext cx="5330715" cy="3518272"/>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Rectangle with Corners Rounded 2">
            <a:extLst>
              <a:ext uri="{FF2B5EF4-FFF2-40B4-BE49-F238E27FC236}">
                <a16:creationId xmlns:a16="http://schemas.microsoft.com/office/drawing/2014/main" id="{80306B0F-51FB-DBAE-E33B-01AB9804328E}"/>
              </a:ext>
            </a:extLst>
          </p:cNvPr>
          <p:cNvSpPr/>
          <p:nvPr/>
        </p:nvSpPr>
        <p:spPr>
          <a:xfrm>
            <a:off x="4307661" y="1097411"/>
            <a:ext cx="2827526" cy="1125729"/>
          </a:xfrm>
          <a:prstGeom prst="wedgeRoundRectCallout">
            <a:avLst>
              <a:gd name="adj1" fmla="val 49005"/>
              <a:gd name="adj2" fmla="val 85201"/>
              <a:gd name="adj3" fmla="val 16667"/>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sz="2000" b="1" dirty="0">
                <a:latin typeface="Arial" panose="020B0604020202020204" pitchFamily="34" charset="0"/>
                <a:cs typeface="Arial" panose="020B0604020202020204" pitchFamily="34" charset="0"/>
              </a:rPr>
              <a:t>What do you know about this building? </a:t>
            </a:r>
          </a:p>
        </p:txBody>
      </p:sp>
      <p:pic>
        <p:nvPicPr>
          <p:cNvPr id="4" name="Online Media 3">
            <a:hlinkClick r:id="" action="ppaction://media"/>
            <a:extLst>
              <a:ext uri="{FF2B5EF4-FFF2-40B4-BE49-F238E27FC236}">
                <a16:creationId xmlns:a16="http://schemas.microsoft.com/office/drawing/2014/main" id="{BFA49BD7-6508-8884-8562-71586CD16DD5}"/>
              </a:ext>
            </a:extLst>
          </p:cNvPr>
          <p:cNvPicPr>
            <a:picLocks noRot="1" noChangeAspect="1"/>
          </p:cNvPicPr>
          <p:nvPr>
            <a:videoFile r:link="rId1"/>
          </p:nvPr>
        </p:nvPicPr>
        <p:blipFill>
          <a:blip r:embed="rId5"/>
          <a:srcRect/>
          <a:stretch/>
        </p:blipFill>
        <p:spPr>
          <a:xfrm>
            <a:off x="678334" y="2102063"/>
            <a:ext cx="5353153" cy="3024532"/>
          </a:xfrm>
          <a:prstGeom prst="rect">
            <a:avLst/>
          </a:prstGeom>
        </p:spPr>
      </p:pic>
    </p:spTree>
    <p:extLst>
      <p:ext uri="{BB962C8B-B14F-4D97-AF65-F5344CB8AC3E}">
        <p14:creationId xmlns:p14="http://schemas.microsoft.com/office/powerpoint/2010/main" val="256529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4"/>
                                        </p:tgtEl>
                                      </p:cBhvr>
                                    </p:cmd>
                                  </p:childTnLst>
                                </p:cTn>
                              </p:par>
                            </p:childTnLst>
                          </p:cTn>
                        </p:par>
                      </p:childTnLst>
                    </p:cTn>
                  </p:par>
                </p:childTnLst>
              </p:cTn>
              <p:nextCondLst>
                <p:cond evt="onClick" delay="0">
                  <p:tgtEl>
                    <p:spTgt spid="4"/>
                  </p:tgtEl>
                </p:cond>
              </p:nextCondLst>
            </p:seq>
            <p:video>
              <p:cMediaNode vol="80000">
                <p:cTn id="22" fill="hold" display="0">
                  <p:stCondLst>
                    <p:cond delay="indefinite"/>
                  </p:stCondLst>
                </p:cTn>
                <p:tgtEl>
                  <p:spTgt spid="4"/>
                </p:tgtEl>
              </p:cMediaNode>
            </p:video>
          </p:childTnLst>
        </p:cTn>
      </p:par>
    </p:tnLst>
    <p:bldLst>
      <p:bldP spid="6"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up of signs&#10;&#10;Description automatically generated with low confidence">
            <a:extLst>
              <a:ext uri="{FF2B5EF4-FFF2-40B4-BE49-F238E27FC236}">
                <a16:creationId xmlns:a16="http://schemas.microsoft.com/office/drawing/2014/main" id="{E7FFCD85-F526-8814-56DD-ED71D0AB3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497" y="2036675"/>
            <a:ext cx="9073287" cy="3235533"/>
          </a:xfrm>
          <a:prstGeom prst="rect">
            <a:avLst/>
          </a:prstGeom>
        </p:spPr>
      </p:pic>
      <p:grpSp>
        <p:nvGrpSpPr>
          <p:cNvPr id="6" name="Group 5">
            <a:extLst>
              <a:ext uri="{FF2B5EF4-FFF2-40B4-BE49-F238E27FC236}">
                <a16:creationId xmlns:a16="http://schemas.microsoft.com/office/drawing/2014/main" id="{336C1911-09CC-9919-1433-478DE0CBBF9A}"/>
              </a:ext>
            </a:extLst>
          </p:cNvPr>
          <p:cNvGrpSpPr/>
          <p:nvPr/>
        </p:nvGrpSpPr>
        <p:grpSpPr>
          <a:xfrm>
            <a:off x="597877" y="1289746"/>
            <a:ext cx="8405188" cy="682657"/>
            <a:chOff x="597877" y="1289746"/>
            <a:chExt cx="8405188" cy="682657"/>
          </a:xfrm>
        </p:grpSpPr>
        <p:cxnSp>
          <p:nvCxnSpPr>
            <p:cNvPr id="25" name="Straight Connector 24">
              <a:extLst>
                <a:ext uri="{FF2B5EF4-FFF2-40B4-BE49-F238E27FC236}">
                  <a16:creationId xmlns:a16="http://schemas.microsoft.com/office/drawing/2014/main" id="{95FEF4AD-DEED-35DA-8A77-94A34E53D1C4}"/>
                </a:ext>
              </a:extLst>
            </p:cNvPr>
            <p:cNvCxnSpPr>
              <a:cxnSpLocks/>
            </p:cNvCxnSpPr>
            <p:nvPr/>
          </p:nvCxnSpPr>
          <p:spPr>
            <a:xfrm>
              <a:off x="597877" y="1840523"/>
              <a:ext cx="84051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Flowchart: Connector 25">
              <a:extLst>
                <a:ext uri="{FF2B5EF4-FFF2-40B4-BE49-F238E27FC236}">
                  <a16:creationId xmlns:a16="http://schemas.microsoft.com/office/drawing/2014/main" id="{764D9B4C-F2A6-C28C-9C73-ED51111CD2B8}"/>
                </a:ext>
              </a:extLst>
            </p:cNvPr>
            <p:cNvSpPr/>
            <p:nvPr/>
          </p:nvSpPr>
          <p:spPr>
            <a:xfrm>
              <a:off x="1137138" y="1726219"/>
              <a:ext cx="211016" cy="246184"/>
            </a:xfrm>
            <a:prstGeom prst="flowChartConnector">
              <a:avLst/>
            </a:prstGeom>
            <a:solidFill>
              <a:schemeClr val="tx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lowchart: Connector 26">
              <a:extLst>
                <a:ext uri="{FF2B5EF4-FFF2-40B4-BE49-F238E27FC236}">
                  <a16:creationId xmlns:a16="http://schemas.microsoft.com/office/drawing/2014/main" id="{0172E435-B31B-6A83-8902-4EDBD33361E9}"/>
                </a:ext>
              </a:extLst>
            </p:cNvPr>
            <p:cNvSpPr/>
            <p:nvPr/>
          </p:nvSpPr>
          <p:spPr>
            <a:xfrm>
              <a:off x="3397725" y="1726219"/>
              <a:ext cx="211016" cy="246184"/>
            </a:xfrm>
            <a:prstGeom prst="flowChartConnector">
              <a:avLst/>
            </a:prstGeom>
            <a:solidFill>
              <a:schemeClr val="tx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lowchart: Connector 27">
              <a:extLst>
                <a:ext uri="{FF2B5EF4-FFF2-40B4-BE49-F238E27FC236}">
                  <a16:creationId xmlns:a16="http://schemas.microsoft.com/office/drawing/2014/main" id="{2C479448-B2F2-5BB2-D19E-A108EF4CBE0B}"/>
                </a:ext>
              </a:extLst>
            </p:cNvPr>
            <p:cNvSpPr/>
            <p:nvPr/>
          </p:nvSpPr>
          <p:spPr>
            <a:xfrm>
              <a:off x="5698848" y="1726219"/>
              <a:ext cx="211016" cy="246184"/>
            </a:xfrm>
            <a:prstGeom prst="flowChartConnector">
              <a:avLst/>
            </a:prstGeom>
            <a:solidFill>
              <a:schemeClr val="tx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lowchart: Connector 28">
              <a:extLst>
                <a:ext uri="{FF2B5EF4-FFF2-40B4-BE49-F238E27FC236}">
                  <a16:creationId xmlns:a16="http://schemas.microsoft.com/office/drawing/2014/main" id="{07DC7BC7-842E-A757-D2AB-5B1C36917502}"/>
                </a:ext>
              </a:extLst>
            </p:cNvPr>
            <p:cNvSpPr/>
            <p:nvPr/>
          </p:nvSpPr>
          <p:spPr>
            <a:xfrm>
              <a:off x="7996570" y="1726219"/>
              <a:ext cx="211016" cy="246184"/>
            </a:xfrm>
            <a:prstGeom prst="flowChartConnector">
              <a:avLst/>
            </a:prstGeom>
            <a:solidFill>
              <a:schemeClr val="tx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TextBox 41">
              <a:extLst>
                <a:ext uri="{FF2B5EF4-FFF2-40B4-BE49-F238E27FC236}">
                  <a16:creationId xmlns:a16="http://schemas.microsoft.com/office/drawing/2014/main" id="{145DD7F4-F36F-D07C-034C-1D7C0DA952EE}"/>
                </a:ext>
              </a:extLst>
            </p:cNvPr>
            <p:cNvSpPr txBox="1"/>
            <p:nvPr/>
          </p:nvSpPr>
          <p:spPr>
            <a:xfrm>
              <a:off x="2948926" y="1314084"/>
              <a:ext cx="1139373"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12.15pm</a:t>
              </a:r>
            </a:p>
          </p:txBody>
        </p:sp>
        <p:sp>
          <p:nvSpPr>
            <p:cNvPr id="43" name="TextBox 42">
              <a:extLst>
                <a:ext uri="{FF2B5EF4-FFF2-40B4-BE49-F238E27FC236}">
                  <a16:creationId xmlns:a16="http://schemas.microsoft.com/office/drawing/2014/main" id="{916FEBA6-06B3-293B-FE55-7F4272CA908C}"/>
                </a:ext>
              </a:extLst>
            </p:cNvPr>
            <p:cNvSpPr txBox="1"/>
            <p:nvPr/>
          </p:nvSpPr>
          <p:spPr>
            <a:xfrm>
              <a:off x="832339" y="1333505"/>
              <a:ext cx="914400" cy="375139"/>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7am</a:t>
              </a:r>
            </a:p>
          </p:txBody>
        </p:sp>
        <p:sp>
          <p:nvSpPr>
            <p:cNvPr id="44" name="TextBox 43">
              <a:extLst>
                <a:ext uri="{FF2B5EF4-FFF2-40B4-BE49-F238E27FC236}">
                  <a16:creationId xmlns:a16="http://schemas.microsoft.com/office/drawing/2014/main" id="{7377AD2C-C469-6186-67FC-9336D5C349A4}"/>
                </a:ext>
              </a:extLst>
            </p:cNvPr>
            <p:cNvSpPr txBox="1"/>
            <p:nvPr/>
          </p:nvSpPr>
          <p:spPr>
            <a:xfrm>
              <a:off x="5236619" y="1301739"/>
              <a:ext cx="1139373"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4pm</a:t>
              </a:r>
            </a:p>
          </p:txBody>
        </p:sp>
        <p:sp>
          <p:nvSpPr>
            <p:cNvPr id="45" name="TextBox 44">
              <a:extLst>
                <a:ext uri="{FF2B5EF4-FFF2-40B4-BE49-F238E27FC236}">
                  <a16:creationId xmlns:a16="http://schemas.microsoft.com/office/drawing/2014/main" id="{2E83F571-A8E2-A3F8-6F91-5A71EBE161D8}"/>
                </a:ext>
              </a:extLst>
            </p:cNvPr>
            <p:cNvSpPr txBox="1"/>
            <p:nvPr/>
          </p:nvSpPr>
          <p:spPr>
            <a:xfrm>
              <a:off x="7544114" y="1289746"/>
              <a:ext cx="1139373"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6pm</a:t>
              </a:r>
            </a:p>
          </p:txBody>
        </p:sp>
      </p:grpSp>
      <p:sp>
        <p:nvSpPr>
          <p:cNvPr id="46" name="TextBox 45">
            <a:extLst>
              <a:ext uri="{FF2B5EF4-FFF2-40B4-BE49-F238E27FC236}">
                <a16:creationId xmlns:a16="http://schemas.microsoft.com/office/drawing/2014/main" id="{4C42DC0F-C519-8020-996D-05ED8B2794F1}"/>
              </a:ext>
            </a:extLst>
          </p:cNvPr>
          <p:cNvSpPr txBox="1"/>
          <p:nvPr/>
        </p:nvSpPr>
        <p:spPr>
          <a:xfrm>
            <a:off x="0" y="151837"/>
            <a:ext cx="12192000" cy="954107"/>
          </a:xfrm>
          <a:prstGeom prst="rect">
            <a:avLst/>
          </a:prstGeom>
          <a:solidFill>
            <a:schemeClr val="accent2"/>
          </a:solidFill>
          <a:ln>
            <a:solidFill>
              <a:schemeClr val="bg1"/>
            </a:solidFill>
          </a:ln>
        </p:spPr>
        <p:txBody>
          <a:bodyPr wrap="square" rtlCol="0">
            <a:spAutoFit/>
          </a:bodyPr>
          <a:lstStyle/>
          <a:p>
            <a:pPr lvl="1"/>
            <a:endParaRPr lang="en-GB" sz="2800" b="1" dirty="0">
              <a:cs typeface="Arial" panose="020B0604020202020204" pitchFamily="34" charset="0"/>
            </a:endParaRPr>
          </a:p>
          <a:p>
            <a:pPr lvl="1"/>
            <a:r>
              <a:rPr lang="en-GB" sz="2800" b="1" dirty="0">
                <a:cs typeface="Arial" panose="020B0604020202020204" pitchFamily="34" charset="0"/>
              </a:rPr>
              <a:t>What is your typical daily schedule? </a:t>
            </a:r>
          </a:p>
        </p:txBody>
      </p:sp>
      <p:sp>
        <p:nvSpPr>
          <p:cNvPr id="47" name="Speech Bubble: Rectangle with Corners Rounded 46">
            <a:extLst>
              <a:ext uri="{FF2B5EF4-FFF2-40B4-BE49-F238E27FC236}">
                <a16:creationId xmlns:a16="http://schemas.microsoft.com/office/drawing/2014/main" id="{9AFBB5FB-5C7D-7A3F-402F-BF42EDA148E4}"/>
              </a:ext>
            </a:extLst>
          </p:cNvPr>
          <p:cNvSpPr/>
          <p:nvPr/>
        </p:nvSpPr>
        <p:spPr>
          <a:xfrm>
            <a:off x="9224273" y="1671071"/>
            <a:ext cx="2827526" cy="1491170"/>
          </a:xfrm>
          <a:prstGeom prst="wedgeRoundRectCallout">
            <a:avLst>
              <a:gd name="adj1" fmla="val -42209"/>
              <a:gd name="adj2" fmla="val 69581"/>
              <a:gd name="adj3" fmla="val 16667"/>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sz="2000" b="1" dirty="0">
                <a:latin typeface="Arial" panose="020B0604020202020204" pitchFamily="34" charset="0"/>
                <a:cs typeface="Arial" panose="020B0604020202020204" pitchFamily="34" charset="0"/>
              </a:rPr>
              <a:t>Who is responsible for the services we looked at here? </a:t>
            </a:r>
          </a:p>
        </p:txBody>
      </p:sp>
      <p:sp>
        <p:nvSpPr>
          <p:cNvPr id="17" name="TextBox 16">
            <a:extLst>
              <a:ext uri="{FF2B5EF4-FFF2-40B4-BE49-F238E27FC236}">
                <a16:creationId xmlns:a16="http://schemas.microsoft.com/office/drawing/2014/main" id="{A2E6E09B-2376-45F9-10D3-2AA2D31F8CE7}"/>
              </a:ext>
            </a:extLst>
          </p:cNvPr>
          <p:cNvSpPr txBox="1"/>
          <p:nvPr/>
        </p:nvSpPr>
        <p:spPr>
          <a:xfrm>
            <a:off x="487536" y="4178205"/>
            <a:ext cx="1519166" cy="646331"/>
          </a:xfrm>
          <a:prstGeom prst="rect">
            <a:avLst/>
          </a:prstGeom>
          <a:noFill/>
        </p:spPr>
        <p:txBody>
          <a:bodyPr wrap="square" rtlCol="0">
            <a:spAutoFit/>
          </a:bodyPr>
          <a:lstStyle/>
          <a:p>
            <a:pPr algn="ctr"/>
            <a:r>
              <a:rPr lang="en-US" sz="1800" b="1" dirty="0">
                <a:solidFill>
                  <a:schemeClr val="accent2"/>
                </a:solidFill>
                <a:latin typeface="Arial" panose="020B0604020202020204" pitchFamily="34" charset="0"/>
                <a:cs typeface="Arial" panose="020B0604020202020204" pitchFamily="34" charset="0"/>
              </a:rPr>
              <a:t>Local council</a:t>
            </a:r>
            <a:endParaRPr lang="en-GB" b="1" dirty="0">
              <a:solidFill>
                <a:schemeClr val="accent2"/>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46E37521-D296-9CDC-3B1B-6D724CEB449B}"/>
              </a:ext>
            </a:extLst>
          </p:cNvPr>
          <p:cNvSpPr txBox="1"/>
          <p:nvPr/>
        </p:nvSpPr>
        <p:spPr>
          <a:xfrm>
            <a:off x="2759029" y="4281825"/>
            <a:ext cx="1519166" cy="369332"/>
          </a:xfrm>
          <a:prstGeom prst="rect">
            <a:avLst/>
          </a:prstGeom>
          <a:noFill/>
        </p:spPr>
        <p:txBody>
          <a:bodyPr wrap="square" rtlCol="0">
            <a:spAutoFit/>
          </a:bodyPr>
          <a:lstStyle/>
          <a:p>
            <a:pPr algn="ctr"/>
            <a:r>
              <a:rPr lang="en-US" sz="1800" b="1" dirty="0">
                <a:solidFill>
                  <a:schemeClr val="accent2"/>
                </a:solidFill>
                <a:latin typeface="Arial" panose="020B0604020202020204" pitchFamily="34" charset="0"/>
                <a:cs typeface="Arial" panose="020B0604020202020204" pitchFamily="34" charset="0"/>
              </a:rPr>
              <a:t>Senedd</a:t>
            </a:r>
            <a:endParaRPr lang="en-GB" b="1" dirty="0">
              <a:solidFill>
                <a:schemeClr val="accent2"/>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C57F572F-E782-2575-8DF6-27AF2A0DAACC}"/>
              </a:ext>
            </a:extLst>
          </p:cNvPr>
          <p:cNvSpPr txBox="1"/>
          <p:nvPr/>
        </p:nvSpPr>
        <p:spPr>
          <a:xfrm>
            <a:off x="5033822" y="4094346"/>
            <a:ext cx="1519166" cy="646331"/>
          </a:xfrm>
          <a:prstGeom prst="rect">
            <a:avLst/>
          </a:prstGeom>
          <a:noFill/>
        </p:spPr>
        <p:txBody>
          <a:bodyPr wrap="square" rtlCol="0">
            <a:spAutoFit/>
          </a:bodyPr>
          <a:lstStyle/>
          <a:p>
            <a:pPr algn="ctr"/>
            <a:r>
              <a:rPr lang="en-US" sz="1800" b="1" dirty="0">
                <a:solidFill>
                  <a:schemeClr val="accent2"/>
                </a:solidFill>
                <a:latin typeface="Arial" panose="020B0604020202020204" pitchFamily="34" charset="0"/>
                <a:cs typeface="Arial" panose="020B0604020202020204" pitchFamily="34" charset="0"/>
              </a:rPr>
              <a:t>Local council</a:t>
            </a:r>
            <a:endParaRPr lang="en-GB" b="1" dirty="0">
              <a:solidFill>
                <a:schemeClr val="accent2"/>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80E4A1A8-E73E-DD43-8FFB-3AD523077A91}"/>
              </a:ext>
            </a:extLst>
          </p:cNvPr>
          <p:cNvSpPr txBox="1"/>
          <p:nvPr/>
        </p:nvSpPr>
        <p:spPr>
          <a:xfrm>
            <a:off x="7354217" y="4175943"/>
            <a:ext cx="1519166" cy="646331"/>
          </a:xfrm>
          <a:prstGeom prst="rect">
            <a:avLst/>
          </a:prstGeom>
          <a:noFill/>
        </p:spPr>
        <p:txBody>
          <a:bodyPr wrap="square" rtlCol="0">
            <a:spAutoFit/>
          </a:bodyPr>
          <a:lstStyle/>
          <a:p>
            <a:pPr algn="ctr"/>
            <a:r>
              <a:rPr lang="en-US" sz="1800" b="1" dirty="0">
                <a:solidFill>
                  <a:schemeClr val="accent2"/>
                </a:solidFill>
                <a:latin typeface="Arial" panose="020B0604020202020204" pitchFamily="34" charset="0"/>
                <a:cs typeface="Arial" panose="020B0604020202020204" pitchFamily="34" charset="0"/>
              </a:rPr>
              <a:t>UK Parliament</a:t>
            </a:r>
            <a:endParaRPr lang="en-GB"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853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P spid="24"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2">
            <a:extLst>
              <a:ext uri="{FF2B5EF4-FFF2-40B4-BE49-F238E27FC236}">
                <a16:creationId xmlns:a16="http://schemas.microsoft.com/office/drawing/2014/main" id="{AEF28C1C-0CF2-AE07-FA5F-37359BD86CA3}"/>
              </a:ext>
            </a:extLst>
          </p:cNvPr>
          <p:cNvGraphicFramePr>
            <a:graphicFrameLocks noGrp="1"/>
          </p:cNvGraphicFramePr>
          <p:nvPr>
            <p:extLst>
              <p:ext uri="{D42A27DB-BD31-4B8C-83A1-F6EECF244321}">
                <p14:modId xmlns:p14="http://schemas.microsoft.com/office/powerpoint/2010/main" val="3472404125"/>
              </p:ext>
            </p:extLst>
          </p:nvPr>
        </p:nvGraphicFramePr>
        <p:xfrm>
          <a:off x="1038565" y="1293404"/>
          <a:ext cx="10661068" cy="4121106"/>
        </p:xfrm>
        <a:graphic>
          <a:graphicData uri="http://schemas.openxmlformats.org/drawingml/2006/table">
            <a:tbl>
              <a:tblPr firstRow="1" bandRow="1">
                <a:tableStyleId>{21E4AEA4-8DFA-4A89-87EB-49C32662AFE0}</a:tableStyleId>
              </a:tblPr>
              <a:tblGrid>
                <a:gridCol w="2665267">
                  <a:extLst>
                    <a:ext uri="{9D8B030D-6E8A-4147-A177-3AD203B41FA5}">
                      <a16:colId xmlns:a16="http://schemas.microsoft.com/office/drawing/2014/main" val="821231176"/>
                    </a:ext>
                  </a:extLst>
                </a:gridCol>
                <a:gridCol w="2665267">
                  <a:extLst>
                    <a:ext uri="{9D8B030D-6E8A-4147-A177-3AD203B41FA5}">
                      <a16:colId xmlns:a16="http://schemas.microsoft.com/office/drawing/2014/main" val="3021208686"/>
                    </a:ext>
                  </a:extLst>
                </a:gridCol>
                <a:gridCol w="2665267">
                  <a:extLst>
                    <a:ext uri="{9D8B030D-6E8A-4147-A177-3AD203B41FA5}">
                      <a16:colId xmlns:a16="http://schemas.microsoft.com/office/drawing/2014/main" val="912487973"/>
                    </a:ext>
                  </a:extLst>
                </a:gridCol>
                <a:gridCol w="2665267">
                  <a:extLst>
                    <a:ext uri="{9D8B030D-6E8A-4147-A177-3AD203B41FA5}">
                      <a16:colId xmlns:a16="http://schemas.microsoft.com/office/drawing/2014/main" val="859554814"/>
                    </a:ext>
                  </a:extLst>
                </a:gridCol>
              </a:tblGrid>
              <a:tr h="1373702">
                <a:tc>
                  <a:txBody>
                    <a:bodyPr/>
                    <a:lstStyle/>
                    <a:p>
                      <a:endParaRPr lang="en-GB"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extLst>
                  <a:ext uri="{0D108BD9-81ED-4DB2-BD59-A6C34878D82A}">
                    <a16:rowId xmlns:a16="http://schemas.microsoft.com/office/drawing/2014/main" val="3265617467"/>
                  </a:ext>
                </a:extLst>
              </a:tr>
              <a:tr h="13737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bg1"/>
                          </a:solidFill>
                          <a:latin typeface="Arial" panose="020B0604020202020204" pitchFamily="34" charset="0"/>
                          <a:cs typeface="Arial" panose="020B0604020202020204" pitchFamily="34" charset="0"/>
                        </a:rPr>
                        <a:t>Who has power to make decisions?</a:t>
                      </a:r>
                    </a:p>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Council Members (Councillors) </a:t>
                      </a:r>
                    </a:p>
                    <a:p>
                      <a:pPr algn="ctr"/>
                      <a:endParaRPr lang="en-GB" b="1"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dk1"/>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latin typeface="+mn-lt"/>
                          <a:ea typeface="+mn-ea"/>
                          <a:cs typeface="+mn-cs"/>
                        </a:rPr>
                        <a:t>Members of the Senedd</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dk1"/>
                        </a:solidFill>
                        <a:latin typeface="+mn-lt"/>
                        <a:ea typeface="+mn-ea"/>
                        <a:cs typeface="+mn-cs"/>
                      </a:endParaRPr>
                    </a:p>
                  </a:txBody>
                  <a:tcPr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latin typeface="+mn-lt"/>
                          <a:ea typeface="+mn-ea"/>
                          <a:cs typeface="+mn-cs"/>
                        </a:rPr>
                        <a:t>Members of Parliament</a:t>
                      </a:r>
                    </a:p>
                  </a:txBody>
                  <a:tcPr anchor="ctr">
                    <a:lnT w="12700" cap="flat" cmpd="sng" algn="ctr">
                      <a:solidFill>
                        <a:schemeClr val="tx1"/>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3797210329"/>
                  </a:ext>
                </a:extLst>
              </a:tr>
              <a:tr h="13737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bg1"/>
                          </a:solidFill>
                          <a:latin typeface="Arial" panose="020B0604020202020204" pitchFamily="34" charset="0"/>
                          <a:cs typeface="Arial" panose="020B0604020202020204" pitchFamily="34" charset="0"/>
                        </a:rPr>
                        <a:t>How do these decision makers get into positions of power? </a:t>
                      </a:r>
                    </a:p>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r>
                        <a:rPr lang="en-GB" b="1" dirty="0"/>
                        <a:t>Local Government Elections</a:t>
                      </a:r>
                    </a:p>
                  </a:txBody>
                  <a:tcPr anchor="ctr">
                    <a:lnL w="12700" cap="flat" cmpd="sng" algn="ctr">
                      <a:solidFill>
                        <a:schemeClr val="tx1"/>
                      </a:solidFill>
                      <a:prstDash val="solid"/>
                      <a:round/>
                      <a:headEnd type="none" w="med" len="med"/>
                      <a:tailEnd type="none" w="med" len="med"/>
                    </a:lnL>
                    <a:solidFill>
                      <a:schemeClr val="accent2">
                        <a:lumMod val="20000"/>
                        <a:lumOff val="80000"/>
                      </a:schemeClr>
                    </a:solidFill>
                  </a:tcPr>
                </a:tc>
                <a:tc>
                  <a:txBody>
                    <a:bodyPr/>
                    <a:lstStyle/>
                    <a:p>
                      <a:pPr algn="ctr"/>
                      <a:r>
                        <a:rPr lang="en-GB" b="1" dirty="0"/>
                        <a:t>Senedd Elections</a:t>
                      </a:r>
                    </a:p>
                  </a:txBody>
                  <a:tcPr anchor="ctr">
                    <a:solidFill>
                      <a:schemeClr val="accent2">
                        <a:lumMod val="20000"/>
                        <a:lumOff val="80000"/>
                      </a:schemeClr>
                    </a:solidFill>
                  </a:tcPr>
                </a:tc>
                <a:tc>
                  <a:txBody>
                    <a:bodyPr/>
                    <a:lstStyle/>
                    <a:p>
                      <a:pPr algn="ctr"/>
                      <a:r>
                        <a:rPr lang="en-GB" b="1" dirty="0"/>
                        <a:t>UK Parliamentary Elections </a:t>
                      </a:r>
                    </a:p>
                    <a:p>
                      <a:pPr algn="ctr"/>
                      <a:r>
                        <a:rPr lang="en-GB" b="1" dirty="0"/>
                        <a:t>(General Elections)</a:t>
                      </a:r>
                    </a:p>
                  </a:txBody>
                  <a:tcPr anchor="ctr">
                    <a:solidFill>
                      <a:schemeClr val="accent2">
                        <a:lumMod val="20000"/>
                        <a:lumOff val="80000"/>
                      </a:schemeClr>
                    </a:solidFill>
                  </a:tcPr>
                </a:tc>
                <a:extLst>
                  <a:ext uri="{0D108BD9-81ED-4DB2-BD59-A6C34878D82A}">
                    <a16:rowId xmlns:a16="http://schemas.microsoft.com/office/drawing/2014/main" val="2148897160"/>
                  </a:ext>
                </a:extLst>
              </a:tr>
            </a:tbl>
          </a:graphicData>
        </a:graphic>
      </p:graphicFrame>
      <p:sp>
        <p:nvSpPr>
          <p:cNvPr id="5" name="TextBox 4">
            <a:extLst>
              <a:ext uri="{FF2B5EF4-FFF2-40B4-BE49-F238E27FC236}">
                <a16:creationId xmlns:a16="http://schemas.microsoft.com/office/drawing/2014/main" id="{E1519A80-03CB-9335-F921-657E4742F8A1}"/>
              </a:ext>
            </a:extLst>
          </p:cNvPr>
          <p:cNvSpPr txBox="1"/>
          <p:nvPr/>
        </p:nvSpPr>
        <p:spPr>
          <a:xfrm>
            <a:off x="0" y="234091"/>
            <a:ext cx="12192000" cy="954107"/>
          </a:xfrm>
          <a:prstGeom prst="rect">
            <a:avLst/>
          </a:prstGeom>
          <a:solidFill>
            <a:schemeClr val="accent2"/>
          </a:solidFill>
          <a:ln>
            <a:solidFill>
              <a:schemeClr val="bg1"/>
            </a:solidFill>
          </a:ln>
        </p:spPr>
        <p:txBody>
          <a:bodyPr wrap="square" rtlCol="0">
            <a:spAutoFit/>
          </a:bodyPr>
          <a:lstStyle/>
          <a:p>
            <a:pPr lvl="1"/>
            <a:endParaRPr lang="en-GB" sz="2800" b="1" dirty="0">
              <a:cs typeface="Arial" panose="020B0604020202020204" pitchFamily="34" charset="0"/>
            </a:endParaRPr>
          </a:p>
          <a:p>
            <a:pPr lvl="1"/>
            <a:r>
              <a:rPr lang="en-GB" sz="2800" b="1" dirty="0">
                <a:cs typeface="Arial" panose="020B0604020202020204" pitchFamily="34" charset="0"/>
              </a:rPr>
              <a:t>Do we have any power? </a:t>
            </a:r>
          </a:p>
        </p:txBody>
      </p:sp>
      <p:pic>
        <p:nvPicPr>
          <p:cNvPr id="6" name="Picture 5">
            <a:extLst>
              <a:ext uri="{FF2B5EF4-FFF2-40B4-BE49-F238E27FC236}">
                <a16:creationId xmlns:a16="http://schemas.microsoft.com/office/drawing/2014/main" id="{3D3D6150-694B-CF46-7C86-7830A10E8399}"/>
              </a:ext>
            </a:extLst>
          </p:cNvPr>
          <p:cNvPicPr>
            <a:picLocks noChangeAspect="1"/>
          </p:cNvPicPr>
          <p:nvPr/>
        </p:nvPicPr>
        <p:blipFill rotWithShape="1">
          <a:blip r:embed="rId3"/>
          <a:srcRect l="11770" t="7990" r="14997" b="8171"/>
          <a:stretch/>
        </p:blipFill>
        <p:spPr>
          <a:xfrm>
            <a:off x="6967040" y="1352019"/>
            <a:ext cx="1250102" cy="1208866"/>
          </a:xfrm>
          <a:prstGeom prst="rect">
            <a:avLst/>
          </a:prstGeom>
        </p:spPr>
      </p:pic>
      <p:pic>
        <p:nvPicPr>
          <p:cNvPr id="7" name="Picture 6">
            <a:extLst>
              <a:ext uri="{FF2B5EF4-FFF2-40B4-BE49-F238E27FC236}">
                <a16:creationId xmlns:a16="http://schemas.microsoft.com/office/drawing/2014/main" id="{AF453A8E-2AAD-21C7-F142-0140972ADE14}"/>
              </a:ext>
            </a:extLst>
          </p:cNvPr>
          <p:cNvPicPr>
            <a:picLocks noChangeAspect="1"/>
          </p:cNvPicPr>
          <p:nvPr/>
        </p:nvPicPr>
        <p:blipFill rotWithShape="1">
          <a:blip r:embed="rId4"/>
          <a:srcRect l="12728" t="7302" r="12467" b="8378"/>
          <a:stretch/>
        </p:blipFill>
        <p:spPr>
          <a:xfrm>
            <a:off x="9637493" y="1356514"/>
            <a:ext cx="1344047" cy="1239540"/>
          </a:xfrm>
          <a:prstGeom prst="rect">
            <a:avLst/>
          </a:prstGeom>
        </p:spPr>
      </p:pic>
      <p:pic>
        <p:nvPicPr>
          <p:cNvPr id="8" name="Picture 7">
            <a:extLst>
              <a:ext uri="{FF2B5EF4-FFF2-40B4-BE49-F238E27FC236}">
                <a16:creationId xmlns:a16="http://schemas.microsoft.com/office/drawing/2014/main" id="{AE7623B7-10AE-14D2-C36F-20BCD3F47126}"/>
              </a:ext>
            </a:extLst>
          </p:cNvPr>
          <p:cNvPicPr>
            <a:picLocks noChangeAspect="1"/>
          </p:cNvPicPr>
          <p:nvPr/>
        </p:nvPicPr>
        <p:blipFill rotWithShape="1">
          <a:blip r:embed="rId5"/>
          <a:srcRect l="4509" b="3495"/>
          <a:stretch/>
        </p:blipFill>
        <p:spPr>
          <a:xfrm>
            <a:off x="4339421" y="1352019"/>
            <a:ext cx="1260102" cy="1254289"/>
          </a:xfrm>
          <a:prstGeom prst="rect">
            <a:avLst/>
          </a:prstGeom>
        </p:spPr>
      </p:pic>
      <p:sp>
        <p:nvSpPr>
          <p:cNvPr id="13" name="Rectangle 12">
            <a:extLst>
              <a:ext uri="{FF2B5EF4-FFF2-40B4-BE49-F238E27FC236}">
                <a16:creationId xmlns:a16="http://schemas.microsoft.com/office/drawing/2014/main" id="{3A4BD40E-D5A7-DF81-1728-22C06FDEEACE}"/>
              </a:ext>
            </a:extLst>
          </p:cNvPr>
          <p:cNvSpPr/>
          <p:nvPr/>
        </p:nvSpPr>
        <p:spPr>
          <a:xfrm>
            <a:off x="3763109" y="2711514"/>
            <a:ext cx="2532184" cy="125428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4589320E-4C19-B837-AD16-F09CA961223B}"/>
              </a:ext>
            </a:extLst>
          </p:cNvPr>
          <p:cNvSpPr/>
          <p:nvPr/>
        </p:nvSpPr>
        <p:spPr>
          <a:xfrm>
            <a:off x="6427714" y="2719794"/>
            <a:ext cx="2532184" cy="125428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6FC1C378-D074-1DE2-8BD6-C415ADD073ED}"/>
              </a:ext>
            </a:extLst>
          </p:cNvPr>
          <p:cNvSpPr/>
          <p:nvPr/>
        </p:nvSpPr>
        <p:spPr>
          <a:xfrm>
            <a:off x="9128812" y="2712983"/>
            <a:ext cx="2532184" cy="125428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BFA99A0-42B1-938D-E0A4-ED0EDA18A7EB}"/>
              </a:ext>
            </a:extLst>
          </p:cNvPr>
          <p:cNvSpPr/>
          <p:nvPr/>
        </p:nvSpPr>
        <p:spPr>
          <a:xfrm>
            <a:off x="3799350" y="4112340"/>
            <a:ext cx="2532184" cy="125428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1B5BA494-8430-E43D-19C0-0FB88E724FB8}"/>
              </a:ext>
            </a:extLst>
          </p:cNvPr>
          <p:cNvSpPr/>
          <p:nvPr/>
        </p:nvSpPr>
        <p:spPr>
          <a:xfrm>
            <a:off x="6427714" y="4067152"/>
            <a:ext cx="2532184" cy="125428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B37FD2B4-8768-B97F-0E9E-B9E167822AE0}"/>
              </a:ext>
            </a:extLst>
          </p:cNvPr>
          <p:cNvSpPr/>
          <p:nvPr/>
        </p:nvSpPr>
        <p:spPr>
          <a:xfrm>
            <a:off x="9092319" y="4160976"/>
            <a:ext cx="2532184" cy="125428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8775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D595A5-A7AD-8F90-B47E-D2A4E628FD5B}"/>
              </a:ext>
            </a:extLst>
          </p:cNvPr>
          <p:cNvSpPr txBox="1"/>
          <p:nvPr/>
        </p:nvSpPr>
        <p:spPr>
          <a:xfrm>
            <a:off x="0" y="234091"/>
            <a:ext cx="12192000" cy="954107"/>
          </a:xfrm>
          <a:prstGeom prst="rect">
            <a:avLst/>
          </a:prstGeom>
          <a:solidFill>
            <a:schemeClr val="accent2"/>
          </a:solidFill>
          <a:ln>
            <a:solidFill>
              <a:schemeClr val="bg1"/>
            </a:solidFill>
          </a:ln>
        </p:spPr>
        <p:txBody>
          <a:bodyPr wrap="square" rtlCol="0">
            <a:spAutoFit/>
          </a:bodyPr>
          <a:lstStyle/>
          <a:p>
            <a:pPr lvl="1"/>
            <a:endParaRPr lang="en-GB" sz="2800" b="1" dirty="0">
              <a:cs typeface="Arial" panose="020B0604020202020204" pitchFamily="34" charset="0"/>
            </a:endParaRPr>
          </a:p>
          <a:p>
            <a:pPr lvl="1"/>
            <a:r>
              <a:rPr lang="en-GB" sz="2800" b="1" dirty="0">
                <a:cs typeface="Arial" panose="020B0604020202020204" pitchFamily="34" charset="0"/>
              </a:rPr>
              <a:t>Do we have any responsibilities? </a:t>
            </a:r>
          </a:p>
        </p:txBody>
      </p:sp>
      <p:pic>
        <p:nvPicPr>
          <p:cNvPr id="3" name="Picture 2" descr="Shape, arrow&#10;&#10;Description automatically generated">
            <a:extLst>
              <a:ext uri="{FF2B5EF4-FFF2-40B4-BE49-F238E27FC236}">
                <a16:creationId xmlns:a16="http://schemas.microsoft.com/office/drawing/2014/main" id="{25C0423A-E0CB-2B7D-9F1E-72F88E6F3FD7}"/>
              </a:ext>
            </a:extLst>
          </p:cNvPr>
          <p:cNvPicPr>
            <a:picLocks noChangeAspect="1"/>
          </p:cNvPicPr>
          <p:nvPr/>
        </p:nvPicPr>
        <p:blipFill rotWithShape="1">
          <a:blip r:embed="rId4">
            <a:clrChange>
              <a:clrFrom>
                <a:srgbClr val="009687"/>
              </a:clrFrom>
              <a:clrTo>
                <a:srgbClr val="009687">
                  <a:alpha val="0"/>
                </a:srgbClr>
              </a:clrTo>
            </a:clrChange>
            <a:extLst>
              <a:ext uri="{28A0092B-C50C-407E-A947-70E740481C1C}">
                <a14:useLocalDpi xmlns:a14="http://schemas.microsoft.com/office/drawing/2010/main" val="0"/>
              </a:ext>
            </a:extLst>
          </a:blip>
          <a:srcRect l="18906" r="14066" b="1"/>
          <a:stretch/>
        </p:blipFill>
        <p:spPr>
          <a:xfrm>
            <a:off x="7902695" y="2177474"/>
            <a:ext cx="3449996" cy="3204036"/>
          </a:xfrm>
          <a:prstGeom prst="rect">
            <a:avLst/>
          </a:prstGeom>
        </p:spPr>
      </p:pic>
      <p:sp>
        <p:nvSpPr>
          <p:cNvPr id="5" name="TextBox 4">
            <a:extLst>
              <a:ext uri="{FF2B5EF4-FFF2-40B4-BE49-F238E27FC236}">
                <a16:creationId xmlns:a16="http://schemas.microsoft.com/office/drawing/2014/main" id="{5D387163-807D-3A32-4C62-2C51FC43CAB6}"/>
              </a:ext>
            </a:extLst>
          </p:cNvPr>
          <p:cNvSpPr txBox="1"/>
          <p:nvPr/>
        </p:nvSpPr>
        <p:spPr>
          <a:xfrm>
            <a:off x="839309" y="1562255"/>
            <a:ext cx="2349368" cy="830997"/>
          </a:xfrm>
          <a:prstGeom prst="rect">
            <a:avLst/>
          </a:prstGeom>
          <a:noFill/>
        </p:spPr>
        <p:txBody>
          <a:bodyPr wrap="square" rtlCol="0">
            <a:spAutoFit/>
          </a:bodyPr>
          <a:lstStyle/>
          <a:p>
            <a:r>
              <a:rPr lang="en-GB" sz="4800" b="1" dirty="0">
                <a:solidFill>
                  <a:schemeClr val="bg1">
                    <a:alpha val="42000"/>
                  </a:schemeClr>
                </a:solidFill>
              </a:rPr>
              <a:t>Friends?</a:t>
            </a:r>
          </a:p>
        </p:txBody>
      </p:sp>
      <p:sp>
        <p:nvSpPr>
          <p:cNvPr id="6" name="TextBox 5">
            <a:extLst>
              <a:ext uri="{FF2B5EF4-FFF2-40B4-BE49-F238E27FC236}">
                <a16:creationId xmlns:a16="http://schemas.microsoft.com/office/drawing/2014/main" id="{D6310837-8A5D-B081-B19C-9E84E806662D}"/>
              </a:ext>
            </a:extLst>
          </p:cNvPr>
          <p:cNvSpPr txBox="1"/>
          <p:nvPr/>
        </p:nvSpPr>
        <p:spPr>
          <a:xfrm>
            <a:off x="4754356" y="4206479"/>
            <a:ext cx="2349368" cy="830997"/>
          </a:xfrm>
          <a:prstGeom prst="rect">
            <a:avLst/>
          </a:prstGeom>
          <a:noFill/>
        </p:spPr>
        <p:txBody>
          <a:bodyPr wrap="square" rtlCol="0">
            <a:spAutoFit/>
          </a:bodyPr>
          <a:lstStyle/>
          <a:p>
            <a:r>
              <a:rPr lang="en-GB" sz="4800" b="1" dirty="0">
                <a:solidFill>
                  <a:schemeClr val="bg1">
                    <a:alpha val="42000"/>
                  </a:schemeClr>
                </a:solidFill>
              </a:rPr>
              <a:t>TV?</a:t>
            </a:r>
          </a:p>
        </p:txBody>
      </p:sp>
      <p:sp>
        <p:nvSpPr>
          <p:cNvPr id="7" name="TextBox 6">
            <a:extLst>
              <a:ext uri="{FF2B5EF4-FFF2-40B4-BE49-F238E27FC236}">
                <a16:creationId xmlns:a16="http://schemas.microsoft.com/office/drawing/2014/main" id="{0718A38A-AD8F-A7E5-7061-8DB20A0B7715}"/>
              </a:ext>
            </a:extLst>
          </p:cNvPr>
          <p:cNvSpPr txBox="1"/>
          <p:nvPr/>
        </p:nvSpPr>
        <p:spPr>
          <a:xfrm>
            <a:off x="2686853" y="2306684"/>
            <a:ext cx="3449996" cy="646331"/>
          </a:xfrm>
          <a:prstGeom prst="rect">
            <a:avLst/>
          </a:prstGeom>
          <a:noFill/>
        </p:spPr>
        <p:txBody>
          <a:bodyPr wrap="square" rtlCol="0">
            <a:spAutoFit/>
          </a:bodyPr>
          <a:lstStyle/>
          <a:p>
            <a:r>
              <a:rPr lang="en-GB" sz="3600" b="1" dirty="0">
                <a:solidFill>
                  <a:schemeClr val="bg1">
                    <a:alpha val="42000"/>
                  </a:schemeClr>
                </a:solidFill>
              </a:rPr>
              <a:t>Social Media</a:t>
            </a:r>
            <a:r>
              <a:rPr lang="en-GB" sz="3200" b="1" dirty="0">
                <a:solidFill>
                  <a:schemeClr val="bg1">
                    <a:alpha val="42000"/>
                  </a:schemeClr>
                </a:solidFill>
              </a:rPr>
              <a:t>?</a:t>
            </a:r>
          </a:p>
        </p:txBody>
      </p:sp>
      <p:sp>
        <p:nvSpPr>
          <p:cNvPr id="8" name="TextBox 7">
            <a:extLst>
              <a:ext uri="{FF2B5EF4-FFF2-40B4-BE49-F238E27FC236}">
                <a16:creationId xmlns:a16="http://schemas.microsoft.com/office/drawing/2014/main" id="{7E007941-99BA-5714-598F-EB99EB0EA7D0}"/>
              </a:ext>
            </a:extLst>
          </p:cNvPr>
          <p:cNvSpPr txBox="1"/>
          <p:nvPr/>
        </p:nvSpPr>
        <p:spPr>
          <a:xfrm>
            <a:off x="553897" y="4632512"/>
            <a:ext cx="4151906" cy="584775"/>
          </a:xfrm>
          <a:prstGeom prst="rect">
            <a:avLst/>
          </a:prstGeom>
          <a:noFill/>
        </p:spPr>
        <p:txBody>
          <a:bodyPr wrap="square" rtlCol="0">
            <a:spAutoFit/>
          </a:bodyPr>
          <a:lstStyle/>
          <a:p>
            <a:r>
              <a:rPr lang="en-GB" sz="3200" b="1" dirty="0">
                <a:solidFill>
                  <a:schemeClr val="bg1">
                    <a:alpha val="42000"/>
                  </a:schemeClr>
                </a:solidFill>
              </a:rPr>
              <a:t>Money &amp; Finances?</a:t>
            </a:r>
            <a:endParaRPr lang="en-GB" sz="2800" b="1" dirty="0">
              <a:solidFill>
                <a:schemeClr val="bg1">
                  <a:alpha val="42000"/>
                </a:schemeClr>
              </a:solidFill>
            </a:endParaRPr>
          </a:p>
        </p:txBody>
      </p:sp>
      <p:sp>
        <p:nvSpPr>
          <p:cNvPr id="9" name="TextBox 8">
            <a:extLst>
              <a:ext uri="{FF2B5EF4-FFF2-40B4-BE49-F238E27FC236}">
                <a16:creationId xmlns:a16="http://schemas.microsoft.com/office/drawing/2014/main" id="{C770DB18-2EDF-5102-9746-775062B6B356}"/>
              </a:ext>
            </a:extLst>
          </p:cNvPr>
          <p:cNvSpPr txBox="1"/>
          <p:nvPr/>
        </p:nvSpPr>
        <p:spPr>
          <a:xfrm>
            <a:off x="4371002" y="3052361"/>
            <a:ext cx="3449996" cy="461665"/>
          </a:xfrm>
          <a:prstGeom prst="rect">
            <a:avLst/>
          </a:prstGeom>
          <a:noFill/>
        </p:spPr>
        <p:txBody>
          <a:bodyPr wrap="square" rtlCol="0">
            <a:spAutoFit/>
          </a:bodyPr>
          <a:lstStyle/>
          <a:p>
            <a:r>
              <a:rPr lang="en-GB" sz="2400" b="1" dirty="0">
                <a:solidFill>
                  <a:schemeClr val="bg1">
                    <a:alpha val="42000"/>
                  </a:schemeClr>
                </a:solidFill>
              </a:rPr>
              <a:t>Influencers / Celebrities? </a:t>
            </a:r>
            <a:endParaRPr lang="en-GB" sz="2000" b="1" dirty="0">
              <a:solidFill>
                <a:schemeClr val="bg1">
                  <a:alpha val="42000"/>
                </a:schemeClr>
              </a:solidFill>
            </a:endParaRPr>
          </a:p>
        </p:txBody>
      </p:sp>
      <p:sp>
        <p:nvSpPr>
          <p:cNvPr id="10" name="TextBox 9">
            <a:extLst>
              <a:ext uri="{FF2B5EF4-FFF2-40B4-BE49-F238E27FC236}">
                <a16:creationId xmlns:a16="http://schemas.microsoft.com/office/drawing/2014/main" id="{CE2628FC-3D1D-84AF-4BD9-F63E18F676AE}"/>
              </a:ext>
            </a:extLst>
          </p:cNvPr>
          <p:cNvSpPr txBox="1"/>
          <p:nvPr/>
        </p:nvSpPr>
        <p:spPr>
          <a:xfrm>
            <a:off x="1491877" y="3546907"/>
            <a:ext cx="4490073" cy="769441"/>
          </a:xfrm>
          <a:prstGeom prst="rect">
            <a:avLst/>
          </a:prstGeom>
          <a:noFill/>
        </p:spPr>
        <p:txBody>
          <a:bodyPr wrap="square" rtlCol="0">
            <a:spAutoFit/>
          </a:bodyPr>
          <a:lstStyle/>
          <a:p>
            <a:r>
              <a:rPr lang="en-GB" sz="4400" b="1" dirty="0">
                <a:solidFill>
                  <a:schemeClr val="bg1">
                    <a:alpha val="42000"/>
                  </a:schemeClr>
                </a:solidFill>
              </a:rPr>
              <a:t>Parents/Carers?</a:t>
            </a:r>
          </a:p>
        </p:txBody>
      </p:sp>
      <p:sp>
        <p:nvSpPr>
          <p:cNvPr id="11" name="TextBox 10">
            <a:extLst>
              <a:ext uri="{FF2B5EF4-FFF2-40B4-BE49-F238E27FC236}">
                <a16:creationId xmlns:a16="http://schemas.microsoft.com/office/drawing/2014/main" id="{A9013547-6ACB-CA71-4EE4-EF4B7C111E98}"/>
              </a:ext>
            </a:extLst>
          </p:cNvPr>
          <p:cNvSpPr txBox="1"/>
          <p:nvPr/>
        </p:nvSpPr>
        <p:spPr>
          <a:xfrm>
            <a:off x="286917" y="2821528"/>
            <a:ext cx="3449996" cy="461665"/>
          </a:xfrm>
          <a:prstGeom prst="rect">
            <a:avLst/>
          </a:prstGeom>
          <a:noFill/>
        </p:spPr>
        <p:txBody>
          <a:bodyPr wrap="square" rtlCol="0">
            <a:spAutoFit/>
          </a:bodyPr>
          <a:lstStyle/>
          <a:p>
            <a:r>
              <a:rPr lang="en-GB" sz="2400" b="1" dirty="0">
                <a:solidFill>
                  <a:schemeClr val="bg1">
                    <a:alpha val="42000"/>
                  </a:schemeClr>
                </a:solidFill>
              </a:rPr>
              <a:t>Opinions of experts?</a:t>
            </a:r>
            <a:endParaRPr lang="en-GB" sz="2000" b="1" dirty="0">
              <a:solidFill>
                <a:schemeClr val="bg1">
                  <a:alpha val="42000"/>
                </a:schemeClr>
              </a:solidFill>
            </a:endParaRPr>
          </a:p>
        </p:txBody>
      </p:sp>
      <p:grpSp>
        <p:nvGrpSpPr>
          <p:cNvPr id="19" name="Group 18">
            <a:extLst>
              <a:ext uri="{FF2B5EF4-FFF2-40B4-BE49-F238E27FC236}">
                <a16:creationId xmlns:a16="http://schemas.microsoft.com/office/drawing/2014/main" id="{E87E8DF6-0459-216B-9703-22A6828CE8FD}"/>
              </a:ext>
            </a:extLst>
          </p:cNvPr>
          <p:cNvGrpSpPr/>
          <p:nvPr/>
        </p:nvGrpSpPr>
        <p:grpSpPr>
          <a:xfrm>
            <a:off x="7968282" y="2306684"/>
            <a:ext cx="4669973" cy="2556078"/>
            <a:chOff x="7897165" y="2160450"/>
            <a:chExt cx="4991874" cy="2788880"/>
          </a:xfrm>
        </p:grpSpPr>
        <p:pic>
          <p:nvPicPr>
            <p:cNvPr id="13" name="Graphic 12" descr="Vacation with solid fill">
              <a:extLst>
                <a:ext uri="{FF2B5EF4-FFF2-40B4-BE49-F238E27FC236}">
                  <a16:creationId xmlns:a16="http://schemas.microsoft.com/office/drawing/2014/main" id="{9347D73A-731B-3CF3-ED55-3D027C0F90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59098" y="2160450"/>
              <a:ext cx="1262250" cy="1262250"/>
            </a:xfrm>
            <a:prstGeom prst="rect">
              <a:avLst/>
            </a:prstGeom>
          </p:spPr>
        </p:pic>
        <p:pic>
          <p:nvPicPr>
            <p:cNvPr id="15" name="Graphic 14" descr="Trailer with solid fill">
              <a:extLst>
                <a:ext uri="{FF2B5EF4-FFF2-40B4-BE49-F238E27FC236}">
                  <a16:creationId xmlns:a16="http://schemas.microsoft.com/office/drawing/2014/main" id="{51CC7746-D365-A5D8-5678-F7FA458ABF5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13447" y="3083596"/>
              <a:ext cx="1404069" cy="1404069"/>
            </a:xfrm>
            <a:prstGeom prst="rect">
              <a:avLst/>
            </a:prstGeom>
          </p:spPr>
        </p:pic>
        <p:pic>
          <p:nvPicPr>
            <p:cNvPr id="18" name="Picture 17">
              <a:extLst>
                <a:ext uri="{FF2B5EF4-FFF2-40B4-BE49-F238E27FC236}">
                  <a16:creationId xmlns:a16="http://schemas.microsoft.com/office/drawing/2014/main" id="{DF62E41C-CFDA-65AE-5614-ADE02617EAE1}"/>
                </a:ext>
              </a:extLst>
            </p:cNvPr>
            <p:cNvPicPr>
              <a:picLocks noChangeAspect="1"/>
            </p:cNvPicPr>
            <p:nvPr/>
          </p:nvPicPr>
          <p:blipFill rotWithShape="1">
            <a:blip r:embed="rId9">
              <a:extLst>
                <a:ext uri="{28A0092B-C50C-407E-A947-70E740481C1C}">
                  <a14:useLocalDpi xmlns:a14="http://schemas.microsoft.com/office/drawing/2010/main" val="0"/>
                </a:ext>
              </a:extLst>
            </a:blip>
            <a:srcRect l="11358" t="17331" r="19346"/>
            <a:stretch/>
          </p:blipFill>
          <p:spPr>
            <a:xfrm>
              <a:off x="7897165" y="2325627"/>
              <a:ext cx="2147626" cy="2037256"/>
            </a:xfrm>
            <a:prstGeom prst="ellipse">
              <a:avLst/>
            </a:prstGeom>
            <a:ln w="127000">
              <a:solidFill>
                <a:schemeClr val="accent2"/>
              </a:solidFill>
            </a:ln>
          </p:spPr>
        </p:pic>
        <p:sp>
          <p:nvSpPr>
            <p:cNvPr id="16" name="TextBox 15">
              <a:extLst>
                <a:ext uri="{FF2B5EF4-FFF2-40B4-BE49-F238E27FC236}">
                  <a16:creationId xmlns:a16="http://schemas.microsoft.com/office/drawing/2014/main" id="{DF5A89E6-BB30-5796-B76A-4A979B0FDCAB}"/>
                </a:ext>
              </a:extLst>
            </p:cNvPr>
            <p:cNvSpPr txBox="1"/>
            <p:nvPr/>
          </p:nvSpPr>
          <p:spPr>
            <a:xfrm>
              <a:off x="7968282" y="4487665"/>
              <a:ext cx="4920757" cy="461665"/>
            </a:xfrm>
            <a:prstGeom prst="rect">
              <a:avLst/>
            </a:prstGeom>
            <a:noFill/>
          </p:spPr>
          <p:txBody>
            <a:bodyPr wrap="square" rtlCol="0">
              <a:spAutoFit/>
            </a:bodyPr>
            <a:lstStyle/>
            <a:p>
              <a:r>
                <a:rPr lang="en-GB" sz="2400" dirty="0">
                  <a:latin typeface="Arial Black" panose="020B0A04020102020204" pitchFamily="34" charset="0"/>
                </a:rPr>
                <a:t>Holiday Destination?</a:t>
              </a:r>
            </a:p>
          </p:txBody>
        </p:sp>
      </p:grpSp>
      <p:sp>
        <p:nvSpPr>
          <p:cNvPr id="4" name="Speech Bubble: Rectangle with Corners Rounded 3">
            <a:extLst>
              <a:ext uri="{FF2B5EF4-FFF2-40B4-BE49-F238E27FC236}">
                <a16:creationId xmlns:a16="http://schemas.microsoft.com/office/drawing/2014/main" id="{44B22F0F-5B63-E74C-65E3-1E965D949CBF}"/>
              </a:ext>
            </a:extLst>
          </p:cNvPr>
          <p:cNvSpPr/>
          <p:nvPr/>
        </p:nvSpPr>
        <p:spPr>
          <a:xfrm>
            <a:off x="6786321" y="686304"/>
            <a:ext cx="3301200" cy="1491170"/>
          </a:xfrm>
          <a:prstGeom prst="wedgeRoundRectCallout">
            <a:avLst>
              <a:gd name="adj1" fmla="val 23421"/>
              <a:gd name="adj2" fmla="val 80588"/>
              <a:gd name="adj3" fmla="val 16667"/>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sz="2000" b="1" dirty="0">
                <a:latin typeface="Arial" panose="020B0604020202020204" pitchFamily="34" charset="0"/>
                <a:cs typeface="Arial" panose="020B0604020202020204" pitchFamily="34" charset="0"/>
              </a:rPr>
              <a:t>What influences your decisions? </a:t>
            </a:r>
          </a:p>
        </p:txBody>
      </p:sp>
      <p:pic>
        <p:nvPicPr>
          <p:cNvPr id="20" name="Online Media 2">
            <a:hlinkClick r:id="" action="ppaction://media"/>
            <a:extLst>
              <a:ext uri="{FF2B5EF4-FFF2-40B4-BE49-F238E27FC236}">
                <a16:creationId xmlns:a16="http://schemas.microsoft.com/office/drawing/2014/main" id="{BA6A3245-88CB-9152-8EBB-ACDB23B71049}"/>
              </a:ext>
            </a:extLst>
          </p:cNvPr>
          <p:cNvPicPr>
            <a:picLocks noRot="1" noChangeAspect="1"/>
          </p:cNvPicPr>
          <p:nvPr>
            <a:videoFile r:link="rId1"/>
          </p:nvPr>
        </p:nvPicPr>
        <p:blipFill>
          <a:blip r:embed="rId10"/>
          <a:srcRect/>
          <a:stretch/>
        </p:blipFill>
        <p:spPr>
          <a:xfrm>
            <a:off x="554789" y="1728328"/>
            <a:ext cx="6020077" cy="3401344"/>
          </a:xfrm>
          <a:prstGeom prst="rect">
            <a:avLst/>
          </a:prstGeom>
        </p:spPr>
      </p:pic>
    </p:spTree>
    <p:extLst>
      <p:ext uri="{BB962C8B-B14F-4D97-AF65-F5344CB8AC3E}">
        <p14:creationId xmlns:p14="http://schemas.microsoft.com/office/powerpoint/2010/main" val="37050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2000"/>
                                  </p:stCondLst>
                                  <p:childTnLst>
                                    <p:set>
                                      <p:cBhvr>
                                        <p:cTn id="8" dur="1" fill="hold">
                                          <p:stCondLst>
                                            <p:cond delay="0"/>
                                          </p:stCondLst>
                                        </p:cTn>
                                        <p:tgtEl>
                                          <p:spTgt spid="4"/>
                                        </p:tgtEl>
                                        <p:attrNameLst>
                                          <p:attrName>style.visibility</p:attrName>
                                        </p:attrNameLst>
                                      </p:cBhvr>
                                      <p:to>
                                        <p:strVal val="visible"/>
                                      </p:to>
                                    </p:set>
                                  </p:childTnLst>
                                </p:cTn>
                              </p:par>
                              <p:par>
                                <p:cTn id="9" presetID="10" presetClass="entr" presetSubtype="0" fill="hold" grpId="0" nodeType="withEffect">
                                  <p:stCondLst>
                                    <p:cond delay="4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par>
                                <p:cTn id="12" presetID="10" presetClass="entr" presetSubtype="0" fill="hold" grpId="0" nodeType="withEffect">
                                  <p:stCondLst>
                                    <p:cond delay="40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par>
                                <p:cTn id="15" presetID="10" presetClass="entr" presetSubtype="0" fill="hold" grpId="0" nodeType="withEffect">
                                  <p:stCondLst>
                                    <p:cond delay="40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par>
                                <p:cTn id="18" presetID="10" presetClass="entr" presetSubtype="0" fill="hold" grpId="0" nodeType="withEffect">
                                  <p:stCondLst>
                                    <p:cond delay="40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childTnLst>
                                </p:cTn>
                              </p:par>
                              <p:par>
                                <p:cTn id="21" presetID="10" presetClass="entr" presetSubtype="0" fill="hold" grpId="0" nodeType="withEffect">
                                  <p:stCondLst>
                                    <p:cond delay="40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par>
                                <p:cTn id="24" presetID="10" presetClass="entr" presetSubtype="0" fill="hold" grpId="0" nodeType="withEffect">
                                  <p:stCondLst>
                                    <p:cond delay="40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10" presetClass="entr" presetSubtype="0" fill="hold" grpId="0" nodeType="withEffect">
                                  <p:stCondLst>
                                    <p:cond delay="40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childTnLst>
                                </p:cTn>
                              </p:par>
                              <p:par>
                                <p:cTn id="34" presetID="1" presetClass="exit" presetSubtype="0" fill="hold" nodeType="withEffect">
                                  <p:stCondLst>
                                    <p:cond delay="0"/>
                                  </p:stCondLst>
                                  <p:childTnLst>
                                    <p:set>
                                      <p:cBhvr>
                                        <p:cTn id="35" dur="1" fill="hold">
                                          <p:stCondLst>
                                            <p:cond delay="0"/>
                                          </p:stCondLst>
                                        </p:cTn>
                                        <p:tgtEl>
                                          <p:spTgt spid="1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20"/>
                                        </p:tgtEl>
                                      </p:cBhvr>
                                    </p:cmd>
                                  </p:childTnLst>
                                </p:cTn>
                              </p:par>
                            </p:childTnLst>
                          </p:cTn>
                        </p:par>
                      </p:childTnLst>
                    </p:cTn>
                  </p:par>
                </p:childTnLst>
              </p:cTn>
              <p:nextCondLst>
                <p:cond evt="onClick" delay="0">
                  <p:tgtEl>
                    <p:spTgt spid="20"/>
                  </p:tgtEl>
                </p:cond>
              </p:nextCondLst>
            </p:seq>
            <p:video>
              <p:cMediaNode vol="80000">
                <p:cTn id="49" fill="hold" display="0">
                  <p:stCondLst>
                    <p:cond delay="indefinite"/>
                  </p:stCondLst>
                </p:cTn>
                <p:tgtEl>
                  <p:spTgt spid="20"/>
                </p:tgtEl>
              </p:cMediaNode>
            </p:video>
          </p:childTnLst>
        </p:cTn>
      </p:par>
    </p:tnLst>
    <p:bldLst>
      <p:bldP spid="5" grpId="0"/>
      <p:bldP spid="6" grpId="0"/>
      <p:bldP spid="7" grpId="0"/>
      <p:bldP spid="8" grpId="0"/>
      <p:bldP spid="9" grpId="0"/>
      <p:bldP spid="10" grpId="0"/>
      <p:bldP spid="11"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D527D5FF-9CF3-C5E3-9E0B-9A076E0ABD34}"/>
              </a:ext>
            </a:extLst>
          </p:cNvPr>
          <p:cNvSpPr txBox="1"/>
          <p:nvPr/>
        </p:nvSpPr>
        <p:spPr>
          <a:xfrm>
            <a:off x="0" y="1045465"/>
            <a:ext cx="12192000" cy="954107"/>
          </a:xfrm>
          <a:prstGeom prst="rect">
            <a:avLst/>
          </a:prstGeom>
          <a:noFill/>
          <a:ln>
            <a:noFill/>
          </a:ln>
        </p:spPr>
        <p:txBody>
          <a:bodyPr wrap="square" rtlCol="0">
            <a:spAutoFit/>
          </a:bodyPr>
          <a:lstStyle/>
          <a:p>
            <a:pPr lvl="1"/>
            <a:endParaRPr lang="en-GB" sz="2800" b="1" dirty="0">
              <a:cs typeface="Arial" panose="020B0604020202020204" pitchFamily="34" charset="0"/>
            </a:endParaRPr>
          </a:p>
          <a:p>
            <a:pPr lvl="1"/>
            <a:r>
              <a:rPr lang="en-GB" sz="2800" b="1" dirty="0">
                <a:cs typeface="Arial" panose="020B0604020202020204" pitchFamily="34" charset="0"/>
              </a:rPr>
              <a:t>Should we vote? And how do we decide who to vote for? </a:t>
            </a:r>
          </a:p>
        </p:txBody>
      </p:sp>
      <p:sp>
        <p:nvSpPr>
          <p:cNvPr id="2" name="Speech Bubble: Rectangle with Corners Rounded 1">
            <a:extLst>
              <a:ext uri="{FF2B5EF4-FFF2-40B4-BE49-F238E27FC236}">
                <a16:creationId xmlns:a16="http://schemas.microsoft.com/office/drawing/2014/main" id="{5517A5D1-C9AA-371C-C4B9-03B867786FBF}"/>
              </a:ext>
            </a:extLst>
          </p:cNvPr>
          <p:cNvSpPr/>
          <p:nvPr/>
        </p:nvSpPr>
        <p:spPr>
          <a:xfrm>
            <a:off x="60334" y="282658"/>
            <a:ext cx="2242183" cy="672924"/>
          </a:xfrm>
          <a:prstGeom prst="wedgeRoundRectCallout">
            <a:avLst>
              <a:gd name="adj1" fmla="val -23799"/>
              <a:gd name="adj2" fmla="val 84075"/>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Next lesson:</a:t>
            </a:r>
          </a:p>
        </p:txBody>
      </p:sp>
    </p:spTree>
    <p:extLst>
      <p:ext uri="{BB962C8B-B14F-4D97-AF65-F5344CB8AC3E}">
        <p14:creationId xmlns:p14="http://schemas.microsoft.com/office/powerpoint/2010/main" val="47405730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2264</TotalTime>
  <Words>1964</Words>
  <Application>Microsoft Office PowerPoint</Application>
  <PresentationFormat>Widescreen</PresentationFormat>
  <Paragraphs>159</Paragraphs>
  <Slides>9</Slides>
  <Notes>8</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Arial</vt:lpstr>
      <vt:lpstr>Arial Black</vt:lpstr>
      <vt:lpstr>Calibri</vt:lpstr>
      <vt:lpstr>Calibri Light</vt:lpstr>
      <vt:lpstr>Open Sans</vt:lpstr>
      <vt:lpstr>Symbol</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Abdalla, Selma</dc:creator>
  <cp:lastModifiedBy>Abdalla, Selma</cp:lastModifiedBy>
  <cp:revision>3</cp:revision>
  <dcterms:created xsi:type="dcterms:W3CDTF">2023-03-02T09:25:50Z</dcterms:created>
  <dcterms:modified xsi:type="dcterms:W3CDTF">2023-07-04T14:34:50Z</dcterms:modified>
</cp:coreProperties>
</file>